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handoutMasterIdLst>
    <p:handoutMasterId r:id="rId44"/>
  </p:handoutMasterIdLst>
  <p:sldIdLst>
    <p:sldId id="261" r:id="rId2"/>
    <p:sldId id="297" r:id="rId3"/>
    <p:sldId id="298" r:id="rId4"/>
    <p:sldId id="299" r:id="rId5"/>
    <p:sldId id="300" r:id="rId6"/>
    <p:sldId id="301" r:id="rId7"/>
    <p:sldId id="302" r:id="rId8"/>
    <p:sldId id="275" r:id="rId9"/>
    <p:sldId id="276" r:id="rId10"/>
    <p:sldId id="277" r:id="rId11"/>
    <p:sldId id="278" r:id="rId12"/>
    <p:sldId id="280" r:id="rId13"/>
    <p:sldId id="281" r:id="rId14"/>
    <p:sldId id="282" r:id="rId15"/>
    <p:sldId id="283" r:id="rId16"/>
    <p:sldId id="279" r:id="rId17"/>
    <p:sldId id="284" r:id="rId18"/>
    <p:sldId id="264" r:id="rId19"/>
    <p:sldId id="303" r:id="rId20"/>
    <p:sldId id="265" r:id="rId21"/>
    <p:sldId id="266" r:id="rId22"/>
    <p:sldId id="267" r:id="rId23"/>
    <p:sldId id="268" r:id="rId24"/>
    <p:sldId id="269" r:id="rId25"/>
    <p:sldId id="270" r:id="rId26"/>
    <p:sldId id="271" r:id="rId27"/>
    <p:sldId id="272" r:id="rId28"/>
    <p:sldId id="273" r:id="rId29"/>
    <p:sldId id="27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Lst>
  <p:sldSz cx="12192000" cy="6858000"/>
  <p:notesSz cx="7010400" cy="92964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92" autoAdjust="0"/>
    <p:restoredTop sz="94660"/>
  </p:normalViewPr>
  <p:slideViewPr>
    <p:cSldViewPr snapToGrid="0">
      <p:cViewPr varScale="1">
        <p:scale>
          <a:sx n="93" d="100"/>
          <a:sy n="93" d="100"/>
        </p:scale>
        <p:origin x="96" y="81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8F22F0-DBFF-4BE4-A72C-23E72A523798}" type="doc">
      <dgm:prSet loTypeId="urn:microsoft.com/office/officeart/2005/8/layout/hierarchy3" loCatId="list" qsTypeId="urn:microsoft.com/office/officeart/2005/8/quickstyle/simple1" qsCatId="simple" csTypeId="urn:microsoft.com/office/officeart/2005/8/colors/accent0_3" csCatId="mainScheme" phldr="1"/>
      <dgm:spPr/>
      <dgm:t>
        <a:bodyPr/>
        <a:lstStyle/>
        <a:p>
          <a:endParaRPr lang="en-US"/>
        </a:p>
      </dgm:t>
    </dgm:pt>
    <dgm:pt modelId="{3A40E054-8B32-4327-B324-D3AE7F0DFAC2}">
      <dgm:prSet phldrT="[Text]"/>
      <dgm:spPr/>
      <dgm:t>
        <a:bodyPr/>
        <a:lstStyle/>
        <a:p>
          <a:r>
            <a:rPr lang="en-US" b="1" dirty="0" smtClean="0"/>
            <a:t>Phase 1: </a:t>
          </a:r>
          <a:r>
            <a:rPr lang="en-US" dirty="0" smtClean="0"/>
            <a:t>Intel Planning/Strategy </a:t>
          </a:r>
          <a:endParaRPr lang="en-US" dirty="0"/>
        </a:p>
      </dgm:t>
    </dgm:pt>
    <dgm:pt modelId="{897515D1-9D6B-4F6E-816C-5E88F960C134}" type="parTrans" cxnId="{E650BDD4-B7B0-474B-A64E-E5D43F863A3B}">
      <dgm:prSet/>
      <dgm:spPr/>
      <dgm:t>
        <a:bodyPr/>
        <a:lstStyle/>
        <a:p>
          <a:endParaRPr lang="en-US"/>
        </a:p>
      </dgm:t>
    </dgm:pt>
    <dgm:pt modelId="{103F8FEF-62EE-4B4F-B659-BFB8625676B8}" type="sibTrans" cxnId="{E650BDD4-B7B0-474B-A64E-E5D43F863A3B}">
      <dgm:prSet/>
      <dgm:spPr/>
      <dgm:t>
        <a:bodyPr/>
        <a:lstStyle/>
        <a:p>
          <a:endParaRPr lang="en-US"/>
        </a:p>
      </dgm:t>
    </dgm:pt>
    <dgm:pt modelId="{9FE884A2-BFFA-48C3-851E-FBF9331598FD}">
      <dgm:prSet phldrT="[Text]"/>
      <dgm:spPr/>
      <dgm:t>
        <a:bodyPr/>
        <a:lstStyle/>
        <a:p>
          <a:r>
            <a:rPr lang="en-US" b="1" dirty="0" smtClean="0"/>
            <a:t>Description:</a:t>
          </a:r>
          <a:r>
            <a:rPr lang="en-US" dirty="0" smtClean="0"/>
            <a:t> Identify intelligence needs of organization, critical assets, and their vulnerabilities</a:t>
          </a:r>
          <a:endParaRPr lang="en-US" dirty="0"/>
        </a:p>
      </dgm:t>
    </dgm:pt>
    <dgm:pt modelId="{A02FD60B-0530-4EF6-8696-F0804773DFCD}" type="parTrans" cxnId="{2C59C2CA-AD64-451B-9965-1146D37F9F66}">
      <dgm:prSet/>
      <dgm:spPr/>
      <dgm:t>
        <a:bodyPr/>
        <a:lstStyle/>
        <a:p>
          <a:endParaRPr lang="en-US"/>
        </a:p>
      </dgm:t>
    </dgm:pt>
    <dgm:pt modelId="{B3AE5E6D-0FBE-4230-BA4E-95BC3CF4D079}" type="sibTrans" cxnId="{2C59C2CA-AD64-451B-9965-1146D37F9F66}">
      <dgm:prSet/>
      <dgm:spPr/>
      <dgm:t>
        <a:bodyPr/>
        <a:lstStyle/>
        <a:p>
          <a:endParaRPr lang="en-US"/>
        </a:p>
      </dgm:t>
    </dgm:pt>
    <dgm:pt modelId="{EDD14E1D-0F9E-455A-849E-10202B325F0C}">
      <dgm:prSet phldrT="[Text]"/>
      <dgm:spPr/>
      <dgm:t>
        <a:bodyPr/>
        <a:lstStyle/>
        <a:p>
          <a:r>
            <a:rPr lang="en-US" b="1" dirty="0" smtClean="0"/>
            <a:t>Phase 2: </a:t>
          </a:r>
          <a:r>
            <a:rPr lang="en-US" dirty="0" smtClean="0"/>
            <a:t>Data Collection and Aggregation</a:t>
          </a:r>
          <a:endParaRPr lang="en-US" dirty="0"/>
        </a:p>
      </dgm:t>
    </dgm:pt>
    <dgm:pt modelId="{C3360B88-AEF8-46A0-9CCD-9B17FCA73D2B}" type="parTrans" cxnId="{C1056435-3694-49AE-8E24-B4A7048C7B02}">
      <dgm:prSet/>
      <dgm:spPr/>
      <dgm:t>
        <a:bodyPr/>
        <a:lstStyle/>
        <a:p>
          <a:endParaRPr lang="en-US"/>
        </a:p>
      </dgm:t>
    </dgm:pt>
    <dgm:pt modelId="{FE965AA4-BA06-4FF7-858A-889177B6CE76}" type="sibTrans" cxnId="{C1056435-3694-49AE-8E24-B4A7048C7B02}">
      <dgm:prSet/>
      <dgm:spPr/>
      <dgm:t>
        <a:bodyPr/>
        <a:lstStyle/>
        <a:p>
          <a:endParaRPr lang="en-US"/>
        </a:p>
      </dgm:t>
    </dgm:pt>
    <dgm:pt modelId="{D0CCDC00-2F1F-41EC-AD71-D1A4F08A2A4F}">
      <dgm:prSet phldrT="[Text]"/>
      <dgm:spPr/>
      <dgm:t>
        <a:bodyPr/>
        <a:lstStyle/>
        <a:p>
          <a:r>
            <a:rPr lang="en-US" b="1" dirty="0" smtClean="0"/>
            <a:t>Description:</a:t>
          </a:r>
          <a:r>
            <a:rPr lang="en-US" dirty="0" smtClean="0"/>
            <a:t> Identify and collect relevant data for threat analytics</a:t>
          </a:r>
          <a:endParaRPr lang="en-US" dirty="0"/>
        </a:p>
      </dgm:t>
    </dgm:pt>
    <dgm:pt modelId="{2C6945EF-4591-43A6-AD7A-B19C4859A2D3}" type="parTrans" cxnId="{A8D5390C-021F-4644-84D4-B402B608BC23}">
      <dgm:prSet/>
      <dgm:spPr/>
      <dgm:t>
        <a:bodyPr/>
        <a:lstStyle/>
        <a:p>
          <a:endParaRPr lang="en-US"/>
        </a:p>
      </dgm:t>
    </dgm:pt>
    <dgm:pt modelId="{EBA7D93A-09AC-40BF-9561-70923A6ED5DB}" type="sibTrans" cxnId="{A8D5390C-021F-4644-84D4-B402B608BC23}">
      <dgm:prSet/>
      <dgm:spPr/>
      <dgm:t>
        <a:bodyPr/>
        <a:lstStyle/>
        <a:p>
          <a:endParaRPr lang="en-US"/>
        </a:p>
      </dgm:t>
    </dgm:pt>
    <dgm:pt modelId="{413457A2-144E-4273-A0DA-69C987D45995}">
      <dgm:prSet phldrT="[Text]"/>
      <dgm:spPr/>
      <dgm:t>
        <a:bodyPr/>
        <a:lstStyle/>
        <a:p>
          <a:r>
            <a:rPr lang="en-US" b="1" dirty="0" smtClean="0"/>
            <a:t>Data sources:</a:t>
          </a:r>
          <a:r>
            <a:rPr lang="en-US" dirty="0" smtClean="0"/>
            <a:t> internal network data, external threat feeds, OSINT, human intelligence</a:t>
          </a:r>
          <a:endParaRPr lang="en-US" dirty="0"/>
        </a:p>
      </dgm:t>
    </dgm:pt>
    <dgm:pt modelId="{2EE8B061-C6F2-4317-8929-6BDD7609EFD1}" type="parTrans" cxnId="{80813BC3-E583-487F-8E82-BDA728BB6F70}">
      <dgm:prSet/>
      <dgm:spPr/>
      <dgm:t>
        <a:bodyPr/>
        <a:lstStyle/>
        <a:p>
          <a:endParaRPr lang="en-US"/>
        </a:p>
      </dgm:t>
    </dgm:pt>
    <dgm:pt modelId="{496D8668-19CF-480D-980B-DE9681D5BC47}" type="sibTrans" cxnId="{80813BC3-E583-487F-8E82-BDA728BB6F70}">
      <dgm:prSet/>
      <dgm:spPr/>
      <dgm:t>
        <a:bodyPr/>
        <a:lstStyle/>
        <a:p>
          <a:endParaRPr lang="en-US"/>
        </a:p>
      </dgm:t>
    </dgm:pt>
    <dgm:pt modelId="{980FA4DE-E0FE-4382-B376-FBFA484DF815}">
      <dgm:prSet phldrT="[Text]"/>
      <dgm:spPr/>
      <dgm:t>
        <a:bodyPr/>
        <a:lstStyle/>
        <a:p>
          <a:r>
            <a:rPr lang="en-US" b="1" dirty="0" smtClean="0"/>
            <a:t>Phase 3: </a:t>
          </a:r>
          <a:r>
            <a:rPr lang="en-US" dirty="0" smtClean="0"/>
            <a:t>Threat Analytics</a:t>
          </a:r>
          <a:endParaRPr lang="en-US" dirty="0"/>
        </a:p>
      </dgm:t>
    </dgm:pt>
    <dgm:pt modelId="{D66799F6-D9FA-4D87-B40D-DB32D06D43FF}" type="parTrans" cxnId="{854B4E9E-A7EB-479C-B140-1DA8A8D1DB95}">
      <dgm:prSet/>
      <dgm:spPr/>
      <dgm:t>
        <a:bodyPr/>
        <a:lstStyle/>
        <a:p>
          <a:endParaRPr lang="en-US"/>
        </a:p>
      </dgm:t>
    </dgm:pt>
    <dgm:pt modelId="{DDAE1BA2-1850-4C9F-A907-AA2BC28883B0}" type="sibTrans" cxnId="{854B4E9E-A7EB-479C-B140-1DA8A8D1DB95}">
      <dgm:prSet/>
      <dgm:spPr/>
      <dgm:t>
        <a:bodyPr/>
        <a:lstStyle/>
        <a:p>
          <a:endParaRPr lang="en-US"/>
        </a:p>
      </dgm:t>
    </dgm:pt>
    <dgm:pt modelId="{A17C9B37-257E-4247-80D8-46ED7FCD8AD4}">
      <dgm:prSet phldrT="[Text]"/>
      <dgm:spPr/>
      <dgm:t>
        <a:bodyPr/>
        <a:lstStyle/>
        <a:p>
          <a:r>
            <a:rPr lang="en-US" b="1" dirty="0" smtClean="0"/>
            <a:t>Description:</a:t>
          </a:r>
          <a:r>
            <a:rPr lang="en-US" dirty="0" smtClean="0"/>
            <a:t> Analyze collected data to develop relevant, timely, and actionable intelligence</a:t>
          </a:r>
          <a:endParaRPr lang="en-US" dirty="0"/>
        </a:p>
      </dgm:t>
    </dgm:pt>
    <dgm:pt modelId="{9BE23A85-4826-465A-B836-C0B86C5B268B}" type="parTrans" cxnId="{CF311527-B745-4956-BE58-04BE3BB0C992}">
      <dgm:prSet/>
      <dgm:spPr/>
      <dgm:t>
        <a:bodyPr/>
        <a:lstStyle/>
        <a:p>
          <a:endParaRPr lang="en-US"/>
        </a:p>
      </dgm:t>
    </dgm:pt>
    <dgm:pt modelId="{605F94D3-DE9C-41BF-8F5F-311A3163A756}" type="sibTrans" cxnId="{CF311527-B745-4956-BE58-04BE3BB0C992}">
      <dgm:prSet/>
      <dgm:spPr/>
      <dgm:t>
        <a:bodyPr/>
        <a:lstStyle/>
        <a:p>
          <a:endParaRPr lang="en-US"/>
        </a:p>
      </dgm:t>
    </dgm:pt>
    <dgm:pt modelId="{BA97E36A-7395-4EB8-9B7D-0FB47672535E}">
      <dgm:prSet phldrT="[Text]"/>
      <dgm:spPr/>
      <dgm:t>
        <a:bodyPr/>
        <a:lstStyle/>
        <a:p>
          <a:r>
            <a:rPr lang="en-US" b="1" dirty="0" smtClean="0"/>
            <a:t>Approaches:</a:t>
          </a:r>
          <a:r>
            <a:rPr lang="en-US" dirty="0" smtClean="0"/>
            <a:t> malware analysis, event correlation, visualizations, machine learning</a:t>
          </a:r>
          <a:endParaRPr lang="en-US" dirty="0"/>
        </a:p>
      </dgm:t>
    </dgm:pt>
    <dgm:pt modelId="{1A12FF54-5A59-4A34-9ABB-45C096DD015E}" type="parTrans" cxnId="{A8D7CCF4-089D-40D5-AB55-E77E21DB6672}">
      <dgm:prSet/>
      <dgm:spPr/>
      <dgm:t>
        <a:bodyPr/>
        <a:lstStyle/>
        <a:p>
          <a:endParaRPr lang="en-US"/>
        </a:p>
      </dgm:t>
    </dgm:pt>
    <dgm:pt modelId="{69A5433D-6B5E-40FA-9EFB-23C2DC233AC6}" type="sibTrans" cxnId="{A8D7CCF4-089D-40D5-AB55-E77E21DB6672}">
      <dgm:prSet/>
      <dgm:spPr/>
      <dgm:t>
        <a:bodyPr/>
        <a:lstStyle/>
        <a:p>
          <a:endParaRPr lang="en-US"/>
        </a:p>
      </dgm:t>
    </dgm:pt>
    <dgm:pt modelId="{C9309AD7-CE58-4AD6-B42D-5FEC8C0BD137}">
      <dgm:prSet phldrT="[Text]"/>
      <dgm:spPr/>
      <dgm:t>
        <a:bodyPr/>
        <a:lstStyle/>
        <a:p>
          <a:r>
            <a:rPr lang="en-US" b="1" dirty="0" smtClean="0"/>
            <a:t>Phase 4: </a:t>
          </a:r>
          <a:r>
            <a:rPr lang="en-US" dirty="0" smtClean="0"/>
            <a:t>Intel Usage and Dissemination </a:t>
          </a:r>
          <a:endParaRPr lang="en-US" dirty="0"/>
        </a:p>
      </dgm:t>
    </dgm:pt>
    <dgm:pt modelId="{39D056B9-7864-4E9F-BF42-CC7DD1F3B4A5}" type="parTrans" cxnId="{1843D88E-0FD1-48C1-B86D-4A5F5138BF7E}">
      <dgm:prSet/>
      <dgm:spPr/>
      <dgm:t>
        <a:bodyPr/>
        <a:lstStyle/>
        <a:p>
          <a:endParaRPr lang="en-US"/>
        </a:p>
      </dgm:t>
    </dgm:pt>
    <dgm:pt modelId="{0D4F4BF7-0F69-4181-A903-F9CE24411DBF}" type="sibTrans" cxnId="{1843D88E-0FD1-48C1-B86D-4A5F5138BF7E}">
      <dgm:prSet/>
      <dgm:spPr/>
      <dgm:t>
        <a:bodyPr/>
        <a:lstStyle/>
        <a:p>
          <a:endParaRPr lang="en-US"/>
        </a:p>
      </dgm:t>
    </dgm:pt>
    <dgm:pt modelId="{0D43DA75-0500-4C59-8B89-DBB518D3B461}">
      <dgm:prSet phldrT="[Text]"/>
      <dgm:spPr/>
      <dgm:t>
        <a:bodyPr/>
        <a:lstStyle/>
        <a:p>
          <a:r>
            <a:rPr lang="en-US" b="1" dirty="0" smtClean="0"/>
            <a:t>Approaches: </a:t>
          </a:r>
          <a:r>
            <a:rPr lang="en-US" b="0" dirty="0" smtClean="0"/>
            <a:t>manual and automated threat responses, intelligence communication standards (e.g., STIX)</a:t>
          </a:r>
          <a:endParaRPr lang="en-US" b="1" dirty="0"/>
        </a:p>
      </dgm:t>
    </dgm:pt>
    <dgm:pt modelId="{A901043C-4DC6-4098-A0FD-5B34739918B0}" type="parTrans" cxnId="{686B32A0-58C1-4C72-B7B8-DB3C6CD7ADF2}">
      <dgm:prSet/>
      <dgm:spPr/>
      <dgm:t>
        <a:bodyPr/>
        <a:lstStyle/>
        <a:p>
          <a:endParaRPr lang="en-US"/>
        </a:p>
      </dgm:t>
    </dgm:pt>
    <dgm:pt modelId="{A8679A1D-58E6-4D10-817E-672E2A19EC73}" type="sibTrans" cxnId="{686B32A0-58C1-4C72-B7B8-DB3C6CD7ADF2}">
      <dgm:prSet/>
      <dgm:spPr/>
      <dgm:t>
        <a:bodyPr/>
        <a:lstStyle/>
        <a:p>
          <a:endParaRPr lang="en-US"/>
        </a:p>
      </dgm:t>
    </dgm:pt>
    <dgm:pt modelId="{1687B804-8948-4D63-B8FF-3CB5CDFDFAA6}">
      <dgm:prSet phldrT="[Text]"/>
      <dgm:spPr/>
      <dgm:t>
        <a:bodyPr/>
        <a:lstStyle/>
        <a:p>
          <a:r>
            <a:rPr lang="en-US" b="1" dirty="0" smtClean="0"/>
            <a:t>Description:</a:t>
          </a:r>
          <a:r>
            <a:rPr lang="en-US" dirty="0" smtClean="0"/>
            <a:t> Mitigate threats and disseminate intelligence</a:t>
          </a:r>
          <a:endParaRPr lang="en-US" dirty="0"/>
        </a:p>
      </dgm:t>
    </dgm:pt>
    <dgm:pt modelId="{0CC40215-5849-49EF-B578-FD83438C1791}" type="parTrans" cxnId="{37845996-2E1D-4A32-9045-8EADC9AFE11F}">
      <dgm:prSet/>
      <dgm:spPr/>
      <dgm:t>
        <a:bodyPr/>
        <a:lstStyle/>
        <a:p>
          <a:endParaRPr lang="en-US"/>
        </a:p>
      </dgm:t>
    </dgm:pt>
    <dgm:pt modelId="{5DC2DA05-5060-42A2-91D0-809DB0D3A9EE}" type="sibTrans" cxnId="{37845996-2E1D-4A32-9045-8EADC9AFE11F}">
      <dgm:prSet/>
      <dgm:spPr/>
      <dgm:t>
        <a:bodyPr/>
        <a:lstStyle/>
        <a:p>
          <a:endParaRPr lang="en-US"/>
        </a:p>
      </dgm:t>
    </dgm:pt>
    <dgm:pt modelId="{F6066FD1-BA0F-46AE-A575-66BF2EE3A366}">
      <dgm:prSet phldrT="[Text]"/>
      <dgm:spPr/>
      <dgm:t>
        <a:bodyPr/>
        <a:lstStyle/>
        <a:p>
          <a:r>
            <a:rPr lang="en-US" b="1" dirty="0" smtClean="0"/>
            <a:t>Approaches:</a:t>
          </a:r>
          <a:r>
            <a:rPr lang="en-US" dirty="0" smtClean="0"/>
            <a:t> threat trending, vulnerability assessments, asset discovery, diamond modelling</a:t>
          </a:r>
          <a:endParaRPr lang="en-US" dirty="0"/>
        </a:p>
      </dgm:t>
    </dgm:pt>
    <dgm:pt modelId="{7D1CB419-9FC7-4D92-B6B3-D01667EE00B9}" type="parTrans" cxnId="{DF311C20-BA0B-43DE-AA6A-96A184D11094}">
      <dgm:prSet/>
      <dgm:spPr/>
      <dgm:t>
        <a:bodyPr/>
        <a:lstStyle/>
        <a:p>
          <a:endParaRPr lang="en-US"/>
        </a:p>
      </dgm:t>
    </dgm:pt>
    <dgm:pt modelId="{2451E21D-3C86-4993-B9F3-22DE814EDFD4}" type="sibTrans" cxnId="{DF311C20-BA0B-43DE-AA6A-96A184D11094}">
      <dgm:prSet/>
      <dgm:spPr/>
      <dgm:t>
        <a:bodyPr/>
        <a:lstStyle/>
        <a:p>
          <a:endParaRPr lang="en-US"/>
        </a:p>
      </dgm:t>
    </dgm:pt>
    <dgm:pt modelId="{301A307A-8D61-46F4-84B7-FE771809E101}" type="pres">
      <dgm:prSet presAssocID="{998F22F0-DBFF-4BE4-A72C-23E72A523798}" presName="diagram" presStyleCnt="0">
        <dgm:presLayoutVars>
          <dgm:chPref val="1"/>
          <dgm:dir/>
          <dgm:animOne val="branch"/>
          <dgm:animLvl val="lvl"/>
          <dgm:resizeHandles/>
        </dgm:presLayoutVars>
      </dgm:prSet>
      <dgm:spPr/>
      <dgm:t>
        <a:bodyPr/>
        <a:lstStyle/>
        <a:p>
          <a:endParaRPr lang="en-US"/>
        </a:p>
      </dgm:t>
    </dgm:pt>
    <dgm:pt modelId="{040E4825-9987-4DA2-8C4B-D92936E9CA9A}" type="pres">
      <dgm:prSet presAssocID="{3A40E054-8B32-4327-B324-D3AE7F0DFAC2}" presName="root" presStyleCnt="0"/>
      <dgm:spPr/>
    </dgm:pt>
    <dgm:pt modelId="{D4932849-CDE6-4D5E-8418-88BF9BB8B069}" type="pres">
      <dgm:prSet presAssocID="{3A40E054-8B32-4327-B324-D3AE7F0DFAC2}" presName="rootComposite" presStyleCnt="0"/>
      <dgm:spPr/>
    </dgm:pt>
    <dgm:pt modelId="{51F090B9-7F69-4A73-9032-3AABE4DE0EE5}" type="pres">
      <dgm:prSet presAssocID="{3A40E054-8B32-4327-B324-D3AE7F0DFAC2}" presName="rootText" presStyleLbl="node1" presStyleIdx="0" presStyleCnt="4"/>
      <dgm:spPr/>
      <dgm:t>
        <a:bodyPr/>
        <a:lstStyle/>
        <a:p>
          <a:endParaRPr lang="en-US"/>
        </a:p>
      </dgm:t>
    </dgm:pt>
    <dgm:pt modelId="{B3BE59AD-86A5-4936-A99A-A2C44628EA41}" type="pres">
      <dgm:prSet presAssocID="{3A40E054-8B32-4327-B324-D3AE7F0DFAC2}" presName="rootConnector" presStyleLbl="node1" presStyleIdx="0" presStyleCnt="4"/>
      <dgm:spPr/>
      <dgm:t>
        <a:bodyPr/>
        <a:lstStyle/>
        <a:p>
          <a:endParaRPr lang="en-US"/>
        </a:p>
      </dgm:t>
    </dgm:pt>
    <dgm:pt modelId="{B46A91FD-1A3E-4816-BB8F-7207BEF116A8}" type="pres">
      <dgm:prSet presAssocID="{3A40E054-8B32-4327-B324-D3AE7F0DFAC2}" presName="childShape" presStyleCnt="0"/>
      <dgm:spPr/>
    </dgm:pt>
    <dgm:pt modelId="{227FD099-A9C9-4810-9ADC-45EAEB6880BE}" type="pres">
      <dgm:prSet presAssocID="{A02FD60B-0530-4EF6-8696-F0804773DFCD}" presName="Name13" presStyleLbl="parChTrans1D2" presStyleIdx="0" presStyleCnt="8"/>
      <dgm:spPr/>
      <dgm:t>
        <a:bodyPr/>
        <a:lstStyle/>
        <a:p>
          <a:endParaRPr lang="en-US"/>
        </a:p>
      </dgm:t>
    </dgm:pt>
    <dgm:pt modelId="{57F902EC-8EE7-4A9C-BE46-D614E4977E5F}" type="pres">
      <dgm:prSet presAssocID="{9FE884A2-BFFA-48C3-851E-FBF9331598FD}" presName="childText" presStyleLbl="bgAcc1" presStyleIdx="0" presStyleCnt="8">
        <dgm:presLayoutVars>
          <dgm:bulletEnabled val="1"/>
        </dgm:presLayoutVars>
      </dgm:prSet>
      <dgm:spPr/>
      <dgm:t>
        <a:bodyPr/>
        <a:lstStyle/>
        <a:p>
          <a:endParaRPr lang="en-US"/>
        </a:p>
      </dgm:t>
    </dgm:pt>
    <dgm:pt modelId="{E2D2CE49-732A-4DA6-83D5-A10C10B8F5F5}" type="pres">
      <dgm:prSet presAssocID="{7D1CB419-9FC7-4D92-B6B3-D01667EE00B9}" presName="Name13" presStyleLbl="parChTrans1D2" presStyleIdx="1" presStyleCnt="8"/>
      <dgm:spPr/>
      <dgm:t>
        <a:bodyPr/>
        <a:lstStyle/>
        <a:p>
          <a:endParaRPr lang="en-US"/>
        </a:p>
      </dgm:t>
    </dgm:pt>
    <dgm:pt modelId="{9D870805-6E6F-403F-9194-D97F462CC35A}" type="pres">
      <dgm:prSet presAssocID="{F6066FD1-BA0F-46AE-A575-66BF2EE3A366}" presName="childText" presStyleLbl="bgAcc1" presStyleIdx="1" presStyleCnt="8">
        <dgm:presLayoutVars>
          <dgm:bulletEnabled val="1"/>
        </dgm:presLayoutVars>
      </dgm:prSet>
      <dgm:spPr/>
      <dgm:t>
        <a:bodyPr/>
        <a:lstStyle/>
        <a:p>
          <a:endParaRPr lang="en-US"/>
        </a:p>
      </dgm:t>
    </dgm:pt>
    <dgm:pt modelId="{DF71571E-100C-4058-9C48-ACFEC2C9B0D0}" type="pres">
      <dgm:prSet presAssocID="{EDD14E1D-0F9E-455A-849E-10202B325F0C}" presName="root" presStyleCnt="0"/>
      <dgm:spPr/>
    </dgm:pt>
    <dgm:pt modelId="{6D2E0A6B-37FD-403D-B635-EC24D8E97421}" type="pres">
      <dgm:prSet presAssocID="{EDD14E1D-0F9E-455A-849E-10202B325F0C}" presName="rootComposite" presStyleCnt="0"/>
      <dgm:spPr/>
    </dgm:pt>
    <dgm:pt modelId="{4D8C95D0-B609-47AB-B939-D5F1B65E2BE3}" type="pres">
      <dgm:prSet presAssocID="{EDD14E1D-0F9E-455A-849E-10202B325F0C}" presName="rootText" presStyleLbl="node1" presStyleIdx="1" presStyleCnt="4"/>
      <dgm:spPr/>
      <dgm:t>
        <a:bodyPr/>
        <a:lstStyle/>
        <a:p>
          <a:endParaRPr lang="en-US"/>
        </a:p>
      </dgm:t>
    </dgm:pt>
    <dgm:pt modelId="{B77CFA7A-634B-4A24-9D6B-C7482A6EB04C}" type="pres">
      <dgm:prSet presAssocID="{EDD14E1D-0F9E-455A-849E-10202B325F0C}" presName="rootConnector" presStyleLbl="node1" presStyleIdx="1" presStyleCnt="4"/>
      <dgm:spPr/>
      <dgm:t>
        <a:bodyPr/>
        <a:lstStyle/>
        <a:p>
          <a:endParaRPr lang="en-US"/>
        </a:p>
      </dgm:t>
    </dgm:pt>
    <dgm:pt modelId="{AAEEC9B5-2984-4AF3-AC04-F801781353C7}" type="pres">
      <dgm:prSet presAssocID="{EDD14E1D-0F9E-455A-849E-10202B325F0C}" presName="childShape" presStyleCnt="0"/>
      <dgm:spPr/>
    </dgm:pt>
    <dgm:pt modelId="{33556760-3AD5-4333-936D-254C89F17704}" type="pres">
      <dgm:prSet presAssocID="{2C6945EF-4591-43A6-AD7A-B19C4859A2D3}" presName="Name13" presStyleLbl="parChTrans1D2" presStyleIdx="2" presStyleCnt="8"/>
      <dgm:spPr/>
      <dgm:t>
        <a:bodyPr/>
        <a:lstStyle/>
        <a:p>
          <a:endParaRPr lang="en-US"/>
        </a:p>
      </dgm:t>
    </dgm:pt>
    <dgm:pt modelId="{4F4CA90F-04FB-4276-B6AA-A325A39BB487}" type="pres">
      <dgm:prSet presAssocID="{D0CCDC00-2F1F-41EC-AD71-D1A4F08A2A4F}" presName="childText" presStyleLbl="bgAcc1" presStyleIdx="2" presStyleCnt="8">
        <dgm:presLayoutVars>
          <dgm:bulletEnabled val="1"/>
        </dgm:presLayoutVars>
      </dgm:prSet>
      <dgm:spPr/>
      <dgm:t>
        <a:bodyPr/>
        <a:lstStyle/>
        <a:p>
          <a:endParaRPr lang="en-US"/>
        </a:p>
      </dgm:t>
    </dgm:pt>
    <dgm:pt modelId="{2DAA9908-221A-4C15-8E88-687F591E059B}" type="pres">
      <dgm:prSet presAssocID="{2EE8B061-C6F2-4317-8929-6BDD7609EFD1}" presName="Name13" presStyleLbl="parChTrans1D2" presStyleIdx="3" presStyleCnt="8"/>
      <dgm:spPr/>
      <dgm:t>
        <a:bodyPr/>
        <a:lstStyle/>
        <a:p>
          <a:endParaRPr lang="en-US"/>
        </a:p>
      </dgm:t>
    </dgm:pt>
    <dgm:pt modelId="{2BF2E7FA-1E9C-4BF3-A17F-12D8EE4E78CF}" type="pres">
      <dgm:prSet presAssocID="{413457A2-144E-4273-A0DA-69C987D45995}" presName="childText" presStyleLbl="bgAcc1" presStyleIdx="3" presStyleCnt="8">
        <dgm:presLayoutVars>
          <dgm:bulletEnabled val="1"/>
        </dgm:presLayoutVars>
      </dgm:prSet>
      <dgm:spPr/>
      <dgm:t>
        <a:bodyPr/>
        <a:lstStyle/>
        <a:p>
          <a:endParaRPr lang="en-US"/>
        </a:p>
      </dgm:t>
    </dgm:pt>
    <dgm:pt modelId="{E5B0CF9F-2FA8-4843-8301-63A029763A56}" type="pres">
      <dgm:prSet presAssocID="{980FA4DE-E0FE-4382-B376-FBFA484DF815}" presName="root" presStyleCnt="0"/>
      <dgm:spPr/>
    </dgm:pt>
    <dgm:pt modelId="{C546C38A-34A9-4324-9412-78B0370BAF16}" type="pres">
      <dgm:prSet presAssocID="{980FA4DE-E0FE-4382-B376-FBFA484DF815}" presName="rootComposite" presStyleCnt="0"/>
      <dgm:spPr/>
    </dgm:pt>
    <dgm:pt modelId="{013403CA-E0CA-4D7B-B852-C4441295D0A4}" type="pres">
      <dgm:prSet presAssocID="{980FA4DE-E0FE-4382-B376-FBFA484DF815}" presName="rootText" presStyleLbl="node1" presStyleIdx="2" presStyleCnt="4"/>
      <dgm:spPr/>
      <dgm:t>
        <a:bodyPr/>
        <a:lstStyle/>
        <a:p>
          <a:endParaRPr lang="en-US"/>
        </a:p>
      </dgm:t>
    </dgm:pt>
    <dgm:pt modelId="{E6881602-A4A8-4228-AD65-A4743808E2EE}" type="pres">
      <dgm:prSet presAssocID="{980FA4DE-E0FE-4382-B376-FBFA484DF815}" presName="rootConnector" presStyleLbl="node1" presStyleIdx="2" presStyleCnt="4"/>
      <dgm:spPr/>
      <dgm:t>
        <a:bodyPr/>
        <a:lstStyle/>
        <a:p>
          <a:endParaRPr lang="en-US"/>
        </a:p>
      </dgm:t>
    </dgm:pt>
    <dgm:pt modelId="{EC8D0D39-B16F-41E5-934D-11DF7252432B}" type="pres">
      <dgm:prSet presAssocID="{980FA4DE-E0FE-4382-B376-FBFA484DF815}" presName="childShape" presStyleCnt="0"/>
      <dgm:spPr/>
    </dgm:pt>
    <dgm:pt modelId="{96D1AE0D-3127-4C11-A30A-79293E3C38AF}" type="pres">
      <dgm:prSet presAssocID="{9BE23A85-4826-465A-B836-C0B86C5B268B}" presName="Name13" presStyleLbl="parChTrans1D2" presStyleIdx="4" presStyleCnt="8"/>
      <dgm:spPr/>
      <dgm:t>
        <a:bodyPr/>
        <a:lstStyle/>
        <a:p>
          <a:endParaRPr lang="en-US"/>
        </a:p>
      </dgm:t>
    </dgm:pt>
    <dgm:pt modelId="{D71D765F-75CA-4ADC-82EE-F623B437719B}" type="pres">
      <dgm:prSet presAssocID="{A17C9B37-257E-4247-80D8-46ED7FCD8AD4}" presName="childText" presStyleLbl="bgAcc1" presStyleIdx="4" presStyleCnt="8">
        <dgm:presLayoutVars>
          <dgm:bulletEnabled val="1"/>
        </dgm:presLayoutVars>
      </dgm:prSet>
      <dgm:spPr/>
      <dgm:t>
        <a:bodyPr/>
        <a:lstStyle/>
        <a:p>
          <a:endParaRPr lang="en-US"/>
        </a:p>
      </dgm:t>
    </dgm:pt>
    <dgm:pt modelId="{4808E9DB-8C57-45A3-B5A1-92E5C3CFA427}" type="pres">
      <dgm:prSet presAssocID="{1A12FF54-5A59-4A34-9ABB-45C096DD015E}" presName="Name13" presStyleLbl="parChTrans1D2" presStyleIdx="5" presStyleCnt="8"/>
      <dgm:spPr/>
      <dgm:t>
        <a:bodyPr/>
        <a:lstStyle/>
        <a:p>
          <a:endParaRPr lang="en-US"/>
        </a:p>
      </dgm:t>
    </dgm:pt>
    <dgm:pt modelId="{17D8615A-CA71-4E4E-B183-036627BCD955}" type="pres">
      <dgm:prSet presAssocID="{BA97E36A-7395-4EB8-9B7D-0FB47672535E}" presName="childText" presStyleLbl="bgAcc1" presStyleIdx="5" presStyleCnt="8">
        <dgm:presLayoutVars>
          <dgm:bulletEnabled val="1"/>
        </dgm:presLayoutVars>
      </dgm:prSet>
      <dgm:spPr/>
      <dgm:t>
        <a:bodyPr/>
        <a:lstStyle/>
        <a:p>
          <a:endParaRPr lang="en-US"/>
        </a:p>
      </dgm:t>
    </dgm:pt>
    <dgm:pt modelId="{7E7327DB-798B-447F-B683-70F6D01CCCD3}" type="pres">
      <dgm:prSet presAssocID="{C9309AD7-CE58-4AD6-B42D-5FEC8C0BD137}" presName="root" presStyleCnt="0"/>
      <dgm:spPr/>
    </dgm:pt>
    <dgm:pt modelId="{D6D1F2D1-33C4-480B-9AA8-A84EE873AC4C}" type="pres">
      <dgm:prSet presAssocID="{C9309AD7-CE58-4AD6-B42D-5FEC8C0BD137}" presName="rootComposite" presStyleCnt="0"/>
      <dgm:spPr/>
    </dgm:pt>
    <dgm:pt modelId="{E0C343E3-0A3D-4A94-AB91-D1C1D2F83846}" type="pres">
      <dgm:prSet presAssocID="{C9309AD7-CE58-4AD6-B42D-5FEC8C0BD137}" presName="rootText" presStyleLbl="node1" presStyleIdx="3" presStyleCnt="4"/>
      <dgm:spPr/>
      <dgm:t>
        <a:bodyPr/>
        <a:lstStyle/>
        <a:p>
          <a:endParaRPr lang="en-US"/>
        </a:p>
      </dgm:t>
    </dgm:pt>
    <dgm:pt modelId="{F3B81A53-B4DE-4076-898F-ACC0A554AD12}" type="pres">
      <dgm:prSet presAssocID="{C9309AD7-CE58-4AD6-B42D-5FEC8C0BD137}" presName="rootConnector" presStyleLbl="node1" presStyleIdx="3" presStyleCnt="4"/>
      <dgm:spPr/>
      <dgm:t>
        <a:bodyPr/>
        <a:lstStyle/>
        <a:p>
          <a:endParaRPr lang="en-US"/>
        </a:p>
      </dgm:t>
    </dgm:pt>
    <dgm:pt modelId="{2AAB219D-F39F-429E-97F5-2813CB75D21B}" type="pres">
      <dgm:prSet presAssocID="{C9309AD7-CE58-4AD6-B42D-5FEC8C0BD137}" presName="childShape" presStyleCnt="0"/>
      <dgm:spPr/>
    </dgm:pt>
    <dgm:pt modelId="{72212B7C-E52D-40CE-BDA8-4A75F18A6CE5}" type="pres">
      <dgm:prSet presAssocID="{0CC40215-5849-49EF-B578-FD83438C1791}" presName="Name13" presStyleLbl="parChTrans1D2" presStyleIdx="6" presStyleCnt="8"/>
      <dgm:spPr/>
      <dgm:t>
        <a:bodyPr/>
        <a:lstStyle/>
        <a:p>
          <a:endParaRPr lang="en-US"/>
        </a:p>
      </dgm:t>
    </dgm:pt>
    <dgm:pt modelId="{D8F13889-933F-47B0-9A07-EB406D6EE57B}" type="pres">
      <dgm:prSet presAssocID="{1687B804-8948-4D63-B8FF-3CB5CDFDFAA6}" presName="childText" presStyleLbl="bgAcc1" presStyleIdx="6" presStyleCnt="8">
        <dgm:presLayoutVars>
          <dgm:bulletEnabled val="1"/>
        </dgm:presLayoutVars>
      </dgm:prSet>
      <dgm:spPr/>
      <dgm:t>
        <a:bodyPr/>
        <a:lstStyle/>
        <a:p>
          <a:endParaRPr lang="en-US"/>
        </a:p>
      </dgm:t>
    </dgm:pt>
    <dgm:pt modelId="{43D7BAA5-A739-4434-AD15-D544874D713D}" type="pres">
      <dgm:prSet presAssocID="{A901043C-4DC6-4098-A0FD-5B34739918B0}" presName="Name13" presStyleLbl="parChTrans1D2" presStyleIdx="7" presStyleCnt="8"/>
      <dgm:spPr/>
      <dgm:t>
        <a:bodyPr/>
        <a:lstStyle/>
        <a:p>
          <a:endParaRPr lang="en-US"/>
        </a:p>
      </dgm:t>
    </dgm:pt>
    <dgm:pt modelId="{7E8D9246-D0D8-4884-97ED-7EAB79D085B2}" type="pres">
      <dgm:prSet presAssocID="{0D43DA75-0500-4C59-8B89-DBB518D3B461}" presName="childText" presStyleLbl="bgAcc1" presStyleIdx="7" presStyleCnt="8">
        <dgm:presLayoutVars>
          <dgm:bulletEnabled val="1"/>
        </dgm:presLayoutVars>
      </dgm:prSet>
      <dgm:spPr/>
      <dgm:t>
        <a:bodyPr/>
        <a:lstStyle/>
        <a:p>
          <a:endParaRPr lang="en-US"/>
        </a:p>
      </dgm:t>
    </dgm:pt>
  </dgm:ptLst>
  <dgm:cxnLst>
    <dgm:cxn modelId="{A8D5390C-021F-4644-84D4-B402B608BC23}" srcId="{EDD14E1D-0F9E-455A-849E-10202B325F0C}" destId="{D0CCDC00-2F1F-41EC-AD71-D1A4F08A2A4F}" srcOrd="0" destOrd="0" parTransId="{2C6945EF-4591-43A6-AD7A-B19C4859A2D3}" sibTransId="{EBA7D93A-09AC-40BF-9561-70923A6ED5DB}"/>
    <dgm:cxn modelId="{F8DDEDB4-77AC-447A-8FD1-9C1F6908E31F}" type="presOf" srcId="{980FA4DE-E0FE-4382-B376-FBFA484DF815}" destId="{013403CA-E0CA-4D7B-B852-C4441295D0A4}" srcOrd="0" destOrd="0" presId="urn:microsoft.com/office/officeart/2005/8/layout/hierarchy3"/>
    <dgm:cxn modelId="{37845996-2E1D-4A32-9045-8EADC9AFE11F}" srcId="{C9309AD7-CE58-4AD6-B42D-5FEC8C0BD137}" destId="{1687B804-8948-4D63-B8FF-3CB5CDFDFAA6}" srcOrd="0" destOrd="0" parTransId="{0CC40215-5849-49EF-B578-FD83438C1791}" sibTransId="{5DC2DA05-5060-42A2-91D0-809DB0D3A9EE}"/>
    <dgm:cxn modelId="{666B49A5-A5C9-4866-9B47-EF2E3AC44E7A}" type="presOf" srcId="{EDD14E1D-0F9E-455A-849E-10202B325F0C}" destId="{B77CFA7A-634B-4A24-9D6B-C7482A6EB04C}" srcOrd="1" destOrd="0" presId="urn:microsoft.com/office/officeart/2005/8/layout/hierarchy3"/>
    <dgm:cxn modelId="{86BEC7AB-9709-42CC-888C-7CF15548C028}" type="presOf" srcId="{1A12FF54-5A59-4A34-9ABB-45C096DD015E}" destId="{4808E9DB-8C57-45A3-B5A1-92E5C3CFA427}" srcOrd="0" destOrd="0" presId="urn:microsoft.com/office/officeart/2005/8/layout/hierarchy3"/>
    <dgm:cxn modelId="{E8DF71D8-F105-476E-898C-E4739D18B38A}" type="presOf" srcId="{A02FD60B-0530-4EF6-8696-F0804773DFCD}" destId="{227FD099-A9C9-4810-9ADC-45EAEB6880BE}" srcOrd="0" destOrd="0" presId="urn:microsoft.com/office/officeart/2005/8/layout/hierarchy3"/>
    <dgm:cxn modelId="{854B4E9E-A7EB-479C-B140-1DA8A8D1DB95}" srcId="{998F22F0-DBFF-4BE4-A72C-23E72A523798}" destId="{980FA4DE-E0FE-4382-B376-FBFA484DF815}" srcOrd="2" destOrd="0" parTransId="{D66799F6-D9FA-4D87-B40D-DB32D06D43FF}" sibTransId="{DDAE1BA2-1850-4C9F-A907-AA2BC28883B0}"/>
    <dgm:cxn modelId="{7B165903-E831-4EE1-BC1C-5606BD074147}" type="presOf" srcId="{EDD14E1D-0F9E-455A-849E-10202B325F0C}" destId="{4D8C95D0-B609-47AB-B939-D5F1B65E2BE3}" srcOrd="0" destOrd="0" presId="urn:microsoft.com/office/officeart/2005/8/layout/hierarchy3"/>
    <dgm:cxn modelId="{80CD092F-0E6A-4282-8711-7FB101A6FFDA}" type="presOf" srcId="{0CC40215-5849-49EF-B578-FD83438C1791}" destId="{72212B7C-E52D-40CE-BDA8-4A75F18A6CE5}" srcOrd="0" destOrd="0" presId="urn:microsoft.com/office/officeart/2005/8/layout/hierarchy3"/>
    <dgm:cxn modelId="{E0F2E32F-5B9B-4C99-8393-353C31E6D87D}" type="presOf" srcId="{9FE884A2-BFFA-48C3-851E-FBF9331598FD}" destId="{57F902EC-8EE7-4A9C-BE46-D614E4977E5F}" srcOrd="0" destOrd="0" presId="urn:microsoft.com/office/officeart/2005/8/layout/hierarchy3"/>
    <dgm:cxn modelId="{0C3986D9-1D60-4695-BF58-ACA17089EAD1}" type="presOf" srcId="{998F22F0-DBFF-4BE4-A72C-23E72A523798}" destId="{301A307A-8D61-46F4-84B7-FE771809E101}" srcOrd="0" destOrd="0" presId="urn:microsoft.com/office/officeart/2005/8/layout/hierarchy3"/>
    <dgm:cxn modelId="{80813BC3-E583-487F-8E82-BDA728BB6F70}" srcId="{EDD14E1D-0F9E-455A-849E-10202B325F0C}" destId="{413457A2-144E-4273-A0DA-69C987D45995}" srcOrd="1" destOrd="0" parTransId="{2EE8B061-C6F2-4317-8929-6BDD7609EFD1}" sibTransId="{496D8668-19CF-480D-980B-DE9681D5BC47}"/>
    <dgm:cxn modelId="{05AFE5FB-C83B-4193-BD83-58DDB572BC08}" type="presOf" srcId="{F6066FD1-BA0F-46AE-A575-66BF2EE3A366}" destId="{9D870805-6E6F-403F-9194-D97F462CC35A}" srcOrd="0" destOrd="0" presId="urn:microsoft.com/office/officeart/2005/8/layout/hierarchy3"/>
    <dgm:cxn modelId="{2C59C2CA-AD64-451B-9965-1146D37F9F66}" srcId="{3A40E054-8B32-4327-B324-D3AE7F0DFAC2}" destId="{9FE884A2-BFFA-48C3-851E-FBF9331598FD}" srcOrd="0" destOrd="0" parTransId="{A02FD60B-0530-4EF6-8696-F0804773DFCD}" sibTransId="{B3AE5E6D-0FBE-4230-BA4E-95BC3CF4D079}"/>
    <dgm:cxn modelId="{2F409105-3001-4881-84E9-440EA9C470BD}" type="presOf" srcId="{980FA4DE-E0FE-4382-B376-FBFA484DF815}" destId="{E6881602-A4A8-4228-AD65-A4743808E2EE}" srcOrd="1" destOrd="0" presId="urn:microsoft.com/office/officeart/2005/8/layout/hierarchy3"/>
    <dgm:cxn modelId="{127F8A0C-5223-42D7-8EDB-9302AA72BF90}" type="presOf" srcId="{3A40E054-8B32-4327-B324-D3AE7F0DFAC2}" destId="{51F090B9-7F69-4A73-9032-3AABE4DE0EE5}" srcOrd="0" destOrd="0" presId="urn:microsoft.com/office/officeart/2005/8/layout/hierarchy3"/>
    <dgm:cxn modelId="{DDF61551-1702-42A4-82C9-9423C2DAB09C}" type="presOf" srcId="{2EE8B061-C6F2-4317-8929-6BDD7609EFD1}" destId="{2DAA9908-221A-4C15-8E88-687F591E059B}" srcOrd="0" destOrd="0" presId="urn:microsoft.com/office/officeart/2005/8/layout/hierarchy3"/>
    <dgm:cxn modelId="{2E902007-4C01-449C-8015-54CF22276626}" type="presOf" srcId="{9BE23A85-4826-465A-B836-C0B86C5B268B}" destId="{96D1AE0D-3127-4C11-A30A-79293E3C38AF}" srcOrd="0" destOrd="0" presId="urn:microsoft.com/office/officeart/2005/8/layout/hierarchy3"/>
    <dgm:cxn modelId="{C1056435-3694-49AE-8E24-B4A7048C7B02}" srcId="{998F22F0-DBFF-4BE4-A72C-23E72A523798}" destId="{EDD14E1D-0F9E-455A-849E-10202B325F0C}" srcOrd="1" destOrd="0" parTransId="{C3360B88-AEF8-46A0-9CCD-9B17FCA73D2B}" sibTransId="{FE965AA4-BA06-4FF7-858A-889177B6CE76}"/>
    <dgm:cxn modelId="{995DF51C-9E5D-4432-A105-FC9444C7A627}" type="presOf" srcId="{BA97E36A-7395-4EB8-9B7D-0FB47672535E}" destId="{17D8615A-CA71-4E4E-B183-036627BCD955}" srcOrd="0" destOrd="0" presId="urn:microsoft.com/office/officeart/2005/8/layout/hierarchy3"/>
    <dgm:cxn modelId="{CF311527-B745-4956-BE58-04BE3BB0C992}" srcId="{980FA4DE-E0FE-4382-B376-FBFA484DF815}" destId="{A17C9B37-257E-4247-80D8-46ED7FCD8AD4}" srcOrd="0" destOrd="0" parTransId="{9BE23A85-4826-465A-B836-C0B86C5B268B}" sibTransId="{605F94D3-DE9C-41BF-8F5F-311A3163A756}"/>
    <dgm:cxn modelId="{1843D88E-0FD1-48C1-B86D-4A5F5138BF7E}" srcId="{998F22F0-DBFF-4BE4-A72C-23E72A523798}" destId="{C9309AD7-CE58-4AD6-B42D-5FEC8C0BD137}" srcOrd="3" destOrd="0" parTransId="{39D056B9-7864-4E9F-BF42-CC7DD1F3B4A5}" sibTransId="{0D4F4BF7-0F69-4181-A903-F9CE24411DBF}"/>
    <dgm:cxn modelId="{C42777F6-985C-41A8-B1C7-98E0D81086FA}" type="presOf" srcId="{C9309AD7-CE58-4AD6-B42D-5FEC8C0BD137}" destId="{F3B81A53-B4DE-4076-898F-ACC0A554AD12}" srcOrd="1" destOrd="0" presId="urn:microsoft.com/office/officeart/2005/8/layout/hierarchy3"/>
    <dgm:cxn modelId="{45A9602F-4E11-42CA-AC70-D32627B3A966}" type="presOf" srcId="{A17C9B37-257E-4247-80D8-46ED7FCD8AD4}" destId="{D71D765F-75CA-4ADC-82EE-F623B437719B}" srcOrd="0" destOrd="0" presId="urn:microsoft.com/office/officeart/2005/8/layout/hierarchy3"/>
    <dgm:cxn modelId="{E650BDD4-B7B0-474B-A64E-E5D43F863A3B}" srcId="{998F22F0-DBFF-4BE4-A72C-23E72A523798}" destId="{3A40E054-8B32-4327-B324-D3AE7F0DFAC2}" srcOrd="0" destOrd="0" parTransId="{897515D1-9D6B-4F6E-816C-5E88F960C134}" sibTransId="{103F8FEF-62EE-4B4F-B659-BFB8625676B8}"/>
    <dgm:cxn modelId="{9E4EE991-8D8F-45C1-9AA2-30D31C5369E1}" type="presOf" srcId="{413457A2-144E-4273-A0DA-69C987D45995}" destId="{2BF2E7FA-1E9C-4BF3-A17F-12D8EE4E78CF}" srcOrd="0" destOrd="0" presId="urn:microsoft.com/office/officeart/2005/8/layout/hierarchy3"/>
    <dgm:cxn modelId="{7339BFBC-E68F-4C14-B5EA-E42FAD994C15}" type="presOf" srcId="{7D1CB419-9FC7-4D92-B6B3-D01667EE00B9}" destId="{E2D2CE49-732A-4DA6-83D5-A10C10B8F5F5}" srcOrd="0" destOrd="0" presId="urn:microsoft.com/office/officeart/2005/8/layout/hierarchy3"/>
    <dgm:cxn modelId="{6230ED08-4459-43FC-ABA3-978F17694320}" type="presOf" srcId="{1687B804-8948-4D63-B8FF-3CB5CDFDFAA6}" destId="{D8F13889-933F-47B0-9A07-EB406D6EE57B}" srcOrd="0" destOrd="0" presId="urn:microsoft.com/office/officeart/2005/8/layout/hierarchy3"/>
    <dgm:cxn modelId="{D5A4F58E-0DCD-4B2D-B7EC-40055133770C}" type="presOf" srcId="{D0CCDC00-2F1F-41EC-AD71-D1A4F08A2A4F}" destId="{4F4CA90F-04FB-4276-B6AA-A325A39BB487}" srcOrd="0" destOrd="0" presId="urn:microsoft.com/office/officeart/2005/8/layout/hierarchy3"/>
    <dgm:cxn modelId="{DF311C20-BA0B-43DE-AA6A-96A184D11094}" srcId="{3A40E054-8B32-4327-B324-D3AE7F0DFAC2}" destId="{F6066FD1-BA0F-46AE-A575-66BF2EE3A366}" srcOrd="1" destOrd="0" parTransId="{7D1CB419-9FC7-4D92-B6B3-D01667EE00B9}" sibTransId="{2451E21D-3C86-4993-B9F3-22DE814EDFD4}"/>
    <dgm:cxn modelId="{67A3BA84-549B-45D1-A335-95C183EF2CF7}" type="presOf" srcId="{A901043C-4DC6-4098-A0FD-5B34739918B0}" destId="{43D7BAA5-A739-4434-AD15-D544874D713D}" srcOrd="0" destOrd="0" presId="urn:microsoft.com/office/officeart/2005/8/layout/hierarchy3"/>
    <dgm:cxn modelId="{DD26D562-3C8C-40B8-9F2A-6BBB6713940B}" type="presOf" srcId="{C9309AD7-CE58-4AD6-B42D-5FEC8C0BD137}" destId="{E0C343E3-0A3D-4A94-AB91-D1C1D2F83846}" srcOrd="0" destOrd="0" presId="urn:microsoft.com/office/officeart/2005/8/layout/hierarchy3"/>
    <dgm:cxn modelId="{686B32A0-58C1-4C72-B7B8-DB3C6CD7ADF2}" srcId="{C9309AD7-CE58-4AD6-B42D-5FEC8C0BD137}" destId="{0D43DA75-0500-4C59-8B89-DBB518D3B461}" srcOrd="1" destOrd="0" parTransId="{A901043C-4DC6-4098-A0FD-5B34739918B0}" sibTransId="{A8679A1D-58E6-4D10-817E-672E2A19EC73}"/>
    <dgm:cxn modelId="{CFDAB0BD-2AD7-4FE1-BCD1-699771B2EB6E}" type="presOf" srcId="{2C6945EF-4591-43A6-AD7A-B19C4859A2D3}" destId="{33556760-3AD5-4333-936D-254C89F17704}" srcOrd="0" destOrd="0" presId="urn:microsoft.com/office/officeart/2005/8/layout/hierarchy3"/>
    <dgm:cxn modelId="{A8D7CCF4-089D-40D5-AB55-E77E21DB6672}" srcId="{980FA4DE-E0FE-4382-B376-FBFA484DF815}" destId="{BA97E36A-7395-4EB8-9B7D-0FB47672535E}" srcOrd="1" destOrd="0" parTransId="{1A12FF54-5A59-4A34-9ABB-45C096DD015E}" sibTransId="{69A5433D-6B5E-40FA-9EFB-23C2DC233AC6}"/>
    <dgm:cxn modelId="{B020E00A-0B02-442D-92BF-56F061BABAF3}" type="presOf" srcId="{0D43DA75-0500-4C59-8B89-DBB518D3B461}" destId="{7E8D9246-D0D8-4884-97ED-7EAB79D085B2}" srcOrd="0" destOrd="0" presId="urn:microsoft.com/office/officeart/2005/8/layout/hierarchy3"/>
    <dgm:cxn modelId="{ADF3018E-CC26-45CB-B17F-987F97C4BAA3}" type="presOf" srcId="{3A40E054-8B32-4327-B324-D3AE7F0DFAC2}" destId="{B3BE59AD-86A5-4936-A99A-A2C44628EA41}" srcOrd="1" destOrd="0" presId="urn:microsoft.com/office/officeart/2005/8/layout/hierarchy3"/>
    <dgm:cxn modelId="{D7AF7832-E6C2-40DC-9D83-2F5F049E17EE}" type="presParOf" srcId="{301A307A-8D61-46F4-84B7-FE771809E101}" destId="{040E4825-9987-4DA2-8C4B-D92936E9CA9A}" srcOrd="0" destOrd="0" presId="urn:microsoft.com/office/officeart/2005/8/layout/hierarchy3"/>
    <dgm:cxn modelId="{CF5BB587-657B-4DCD-A152-42D2B9AEEB78}" type="presParOf" srcId="{040E4825-9987-4DA2-8C4B-D92936E9CA9A}" destId="{D4932849-CDE6-4D5E-8418-88BF9BB8B069}" srcOrd="0" destOrd="0" presId="urn:microsoft.com/office/officeart/2005/8/layout/hierarchy3"/>
    <dgm:cxn modelId="{92F11C3D-4823-445F-BE66-0DC8B23F596B}" type="presParOf" srcId="{D4932849-CDE6-4D5E-8418-88BF9BB8B069}" destId="{51F090B9-7F69-4A73-9032-3AABE4DE0EE5}" srcOrd="0" destOrd="0" presId="urn:microsoft.com/office/officeart/2005/8/layout/hierarchy3"/>
    <dgm:cxn modelId="{F9F27B72-6565-484B-BEAF-959A59314BEA}" type="presParOf" srcId="{D4932849-CDE6-4D5E-8418-88BF9BB8B069}" destId="{B3BE59AD-86A5-4936-A99A-A2C44628EA41}" srcOrd="1" destOrd="0" presId="urn:microsoft.com/office/officeart/2005/8/layout/hierarchy3"/>
    <dgm:cxn modelId="{69F6703F-C287-4AF9-AE8F-55FD88C580C1}" type="presParOf" srcId="{040E4825-9987-4DA2-8C4B-D92936E9CA9A}" destId="{B46A91FD-1A3E-4816-BB8F-7207BEF116A8}" srcOrd="1" destOrd="0" presId="urn:microsoft.com/office/officeart/2005/8/layout/hierarchy3"/>
    <dgm:cxn modelId="{646BC8F4-18C0-4242-BC8C-C4B6E3264FED}" type="presParOf" srcId="{B46A91FD-1A3E-4816-BB8F-7207BEF116A8}" destId="{227FD099-A9C9-4810-9ADC-45EAEB6880BE}" srcOrd="0" destOrd="0" presId="urn:microsoft.com/office/officeart/2005/8/layout/hierarchy3"/>
    <dgm:cxn modelId="{B0C1C478-241A-4621-A307-9D05983D5E0F}" type="presParOf" srcId="{B46A91FD-1A3E-4816-BB8F-7207BEF116A8}" destId="{57F902EC-8EE7-4A9C-BE46-D614E4977E5F}" srcOrd="1" destOrd="0" presId="urn:microsoft.com/office/officeart/2005/8/layout/hierarchy3"/>
    <dgm:cxn modelId="{9A56DD6A-D054-460A-BFDC-98150D7698DF}" type="presParOf" srcId="{B46A91FD-1A3E-4816-BB8F-7207BEF116A8}" destId="{E2D2CE49-732A-4DA6-83D5-A10C10B8F5F5}" srcOrd="2" destOrd="0" presId="urn:microsoft.com/office/officeart/2005/8/layout/hierarchy3"/>
    <dgm:cxn modelId="{B0CC71F1-BABB-4790-A5C0-85E5E59E7BD2}" type="presParOf" srcId="{B46A91FD-1A3E-4816-BB8F-7207BEF116A8}" destId="{9D870805-6E6F-403F-9194-D97F462CC35A}" srcOrd="3" destOrd="0" presId="urn:microsoft.com/office/officeart/2005/8/layout/hierarchy3"/>
    <dgm:cxn modelId="{98BDE5E6-574C-4AB4-A2FD-890D02B7D1C5}" type="presParOf" srcId="{301A307A-8D61-46F4-84B7-FE771809E101}" destId="{DF71571E-100C-4058-9C48-ACFEC2C9B0D0}" srcOrd="1" destOrd="0" presId="urn:microsoft.com/office/officeart/2005/8/layout/hierarchy3"/>
    <dgm:cxn modelId="{6C23C034-8026-44CF-9FFC-039EDC744690}" type="presParOf" srcId="{DF71571E-100C-4058-9C48-ACFEC2C9B0D0}" destId="{6D2E0A6B-37FD-403D-B635-EC24D8E97421}" srcOrd="0" destOrd="0" presId="urn:microsoft.com/office/officeart/2005/8/layout/hierarchy3"/>
    <dgm:cxn modelId="{18C7A73E-ED86-4EDB-B2DC-9BE5400070E6}" type="presParOf" srcId="{6D2E0A6B-37FD-403D-B635-EC24D8E97421}" destId="{4D8C95D0-B609-47AB-B939-D5F1B65E2BE3}" srcOrd="0" destOrd="0" presId="urn:microsoft.com/office/officeart/2005/8/layout/hierarchy3"/>
    <dgm:cxn modelId="{90964791-EBEC-4C67-AD7A-0690ABF51578}" type="presParOf" srcId="{6D2E0A6B-37FD-403D-B635-EC24D8E97421}" destId="{B77CFA7A-634B-4A24-9D6B-C7482A6EB04C}" srcOrd="1" destOrd="0" presId="urn:microsoft.com/office/officeart/2005/8/layout/hierarchy3"/>
    <dgm:cxn modelId="{F3464D7B-90F5-4C14-8B14-226EE1DF4191}" type="presParOf" srcId="{DF71571E-100C-4058-9C48-ACFEC2C9B0D0}" destId="{AAEEC9B5-2984-4AF3-AC04-F801781353C7}" srcOrd="1" destOrd="0" presId="urn:microsoft.com/office/officeart/2005/8/layout/hierarchy3"/>
    <dgm:cxn modelId="{DE8C37CD-EF04-4FF7-97F3-8CF8C140F0F2}" type="presParOf" srcId="{AAEEC9B5-2984-4AF3-AC04-F801781353C7}" destId="{33556760-3AD5-4333-936D-254C89F17704}" srcOrd="0" destOrd="0" presId="urn:microsoft.com/office/officeart/2005/8/layout/hierarchy3"/>
    <dgm:cxn modelId="{7C74C949-F4C3-4709-94BB-378EA619BEF7}" type="presParOf" srcId="{AAEEC9B5-2984-4AF3-AC04-F801781353C7}" destId="{4F4CA90F-04FB-4276-B6AA-A325A39BB487}" srcOrd="1" destOrd="0" presId="urn:microsoft.com/office/officeart/2005/8/layout/hierarchy3"/>
    <dgm:cxn modelId="{4785648D-E554-415A-9731-38F787A6E0D9}" type="presParOf" srcId="{AAEEC9B5-2984-4AF3-AC04-F801781353C7}" destId="{2DAA9908-221A-4C15-8E88-687F591E059B}" srcOrd="2" destOrd="0" presId="urn:microsoft.com/office/officeart/2005/8/layout/hierarchy3"/>
    <dgm:cxn modelId="{FFB639CA-C407-4A17-83E4-7BBE73853D1B}" type="presParOf" srcId="{AAEEC9B5-2984-4AF3-AC04-F801781353C7}" destId="{2BF2E7FA-1E9C-4BF3-A17F-12D8EE4E78CF}" srcOrd="3" destOrd="0" presId="urn:microsoft.com/office/officeart/2005/8/layout/hierarchy3"/>
    <dgm:cxn modelId="{C782A6D1-7432-4C90-9D55-D8F50A9F7AF8}" type="presParOf" srcId="{301A307A-8D61-46F4-84B7-FE771809E101}" destId="{E5B0CF9F-2FA8-4843-8301-63A029763A56}" srcOrd="2" destOrd="0" presId="urn:microsoft.com/office/officeart/2005/8/layout/hierarchy3"/>
    <dgm:cxn modelId="{6B3A984A-8228-4248-9CD9-5B12147AB313}" type="presParOf" srcId="{E5B0CF9F-2FA8-4843-8301-63A029763A56}" destId="{C546C38A-34A9-4324-9412-78B0370BAF16}" srcOrd="0" destOrd="0" presId="urn:microsoft.com/office/officeart/2005/8/layout/hierarchy3"/>
    <dgm:cxn modelId="{5C8A26C9-9D52-408F-90F3-8641082A331F}" type="presParOf" srcId="{C546C38A-34A9-4324-9412-78B0370BAF16}" destId="{013403CA-E0CA-4D7B-B852-C4441295D0A4}" srcOrd="0" destOrd="0" presId="urn:microsoft.com/office/officeart/2005/8/layout/hierarchy3"/>
    <dgm:cxn modelId="{AA77D871-6A3E-41B7-BEBF-8CBCDDF7EF67}" type="presParOf" srcId="{C546C38A-34A9-4324-9412-78B0370BAF16}" destId="{E6881602-A4A8-4228-AD65-A4743808E2EE}" srcOrd="1" destOrd="0" presId="urn:microsoft.com/office/officeart/2005/8/layout/hierarchy3"/>
    <dgm:cxn modelId="{A1E649DF-C1F3-47B7-A87C-0A93DBF8176A}" type="presParOf" srcId="{E5B0CF9F-2FA8-4843-8301-63A029763A56}" destId="{EC8D0D39-B16F-41E5-934D-11DF7252432B}" srcOrd="1" destOrd="0" presId="urn:microsoft.com/office/officeart/2005/8/layout/hierarchy3"/>
    <dgm:cxn modelId="{93A57A16-5457-4488-B9AC-8C00758F93F6}" type="presParOf" srcId="{EC8D0D39-B16F-41E5-934D-11DF7252432B}" destId="{96D1AE0D-3127-4C11-A30A-79293E3C38AF}" srcOrd="0" destOrd="0" presId="urn:microsoft.com/office/officeart/2005/8/layout/hierarchy3"/>
    <dgm:cxn modelId="{33D1A0AE-771F-4970-9301-E75830048BCD}" type="presParOf" srcId="{EC8D0D39-B16F-41E5-934D-11DF7252432B}" destId="{D71D765F-75CA-4ADC-82EE-F623B437719B}" srcOrd="1" destOrd="0" presId="urn:microsoft.com/office/officeart/2005/8/layout/hierarchy3"/>
    <dgm:cxn modelId="{5C7EBFB2-788F-44D9-BDB6-E38A9063E924}" type="presParOf" srcId="{EC8D0D39-B16F-41E5-934D-11DF7252432B}" destId="{4808E9DB-8C57-45A3-B5A1-92E5C3CFA427}" srcOrd="2" destOrd="0" presId="urn:microsoft.com/office/officeart/2005/8/layout/hierarchy3"/>
    <dgm:cxn modelId="{227DC1A3-0D4B-4C0E-8619-0FF345F0B738}" type="presParOf" srcId="{EC8D0D39-B16F-41E5-934D-11DF7252432B}" destId="{17D8615A-CA71-4E4E-B183-036627BCD955}" srcOrd="3" destOrd="0" presId="urn:microsoft.com/office/officeart/2005/8/layout/hierarchy3"/>
    <dgm:cxn modelId="{BFB3C8B0-A2EB-4AF5-8EDA-BC4A99487EE7}" type="presParOf" srcId="{301A307A-8D61-46F4-84B7-FE771809E101}" destId="{7E7327DB-798B-447F-B683-70F6D01CCCD3}" srcOrd="3" destOrd="0" presId="urn:microsoft.com/office/officeart/2005/8/layout/hierarchy3"/>
    <dgm:cxn modelId="{62291595-CD4E-4260-BB41-DCFCBDE56000}" type="presParOf" srcId="{7E7327DB-798B-447F-B683-70F6D01CCCD3}" destId="{D6D1F2D1-33C4-480B-9AA8-A84EE873AC4C}" srcOrd="0" destOrd="0" presId="urn:microsoft.com/office/officeart/2005/8/layout/hierarchy3"/>
    <dgm:cxn modelId="{38C0849D-7B54-4478-AF09-C8F9E9B4CA15}" type="presParOf" srcId="{D6D1F2D1-33C4-480B-9AA8-A84EE873AC4C}" destId="{E0C343E3-0A3D-4A94-AB91-D1C1D2F83846}" srcOrd="0" destOrd="0" presId="urn:microsoft.com/office/officeart/2005/8/layout/hierarchy3"/>
    <dgm:cxn modelId="{EA212C84-B33A-43F7-BB0A-05D61CFB723A}" type="presParOf" srcId="{D6D1F2D1-33C4-480B-9AA8-A84EE873AC4C}" destId="{F3B81A53-B4DE-4076-898F-ACC0A554AD12}" srcOrd="1" destOrd="0" presId="urn:microsoft.com/office/officeart/2005/8/layout/hierarchy3"/>
    <dgm:cxn modelId="{C4150912-98DE-418D-B9B7-F152F7F4BDC3}" type="presParOf" srcId="{7E7327DB-798B-447F-B683-70F6D01CCCD3}" destId="{2AAB219D-F39F-429E-97F5-2813CB75D21B}" srcOrd="1" destOrd="0" presId="urn:microsoft.com/office/officeart/2005/8/layout/hierarchy3"/>
    <dgm:cxn modelId="{8B6ABD61-7C80-42D2-A892-02E884485143}" type="presParOf" srcId="{2AAB219D-F39F-429E-97F5-2813CB75D21B}" destId="{72212B7C-E52D-40CE-BDA8-4A75F18A6CE5}" srcOrd="0" destOrd="0" presId="urn:microsoft.com/office/officeart/2005/8/layout/hierarchy3"/>
    <dgm:cxn modelId="{343B388E-6F66-4272-9F98-205DB3F528EF}" type="presParOf" srcId="{2AAB219D-F39F-429E-97F5-2813CB75D21B}" destId="{D8F13889-933F-47B0-9A07-EB406D6EE57B}" srcOrd="1" destOrd="0" presId="urn:microsoft.com/office/officeart/2005/8/layout/hierarchy3"/>
    <dgm:cxn modelId="{A142E818-C569-4682-B110-4F62004C1F53}" type="presParOf" srcId="{2AAB219D-F39F-429E-97F5-2813CB75D21B}" destId="{43D7BAA5-A739-4434-AD15-D544874D713D}" srcOrd="2" destOrd="0" presId="urn:microsoft.com/office/officeart/2005/8/layout/hierarchy3"/>
    <dgm:cxn modelId="{746E3B0C-B1D7-437A-BF67-86FE31092A5B}" type="presParOf" srcId="{2AAB219D-F39F-429E-97F5-2813CB75D21B}" destId="{7E8D9246-D0D8-4884-97ED-7EAB79D085B2}"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F090B9-7F69-4A73-9032-3AABE4DE0EE5}">
      <dsp:nvSpPr>
        <dsp:cNvPr id="0" name=""/>
        <dsp:cNvSpPr/>
      </dsp:nvSpPr>
      <dsp:spPr>
        <a:xfrm>
          <a:off x="2126" y="265947"/>
          <a:ext cx="2444192" cy="1222096"/>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b="1" kern="1200" dirty="0" smtClean="0"/>
            <a:t>Phase 1: </a:t>
          </a:r>
          <a:r>
            <a:rPr lang="en-US" sz="2400" kern="1200" dirty="0" smtClean="0"/>
            <a:t>Intel Planning/Strategy </a:t>
          </a:r>
          <a:endParaRPr lang="en-US" sz="2400" kern="1200" dirty="0"/>
        </a:p>
      </dsp:txBody>
      <dsp:txXfrm>
        <a:off x="37920" y="301741"/>
        <a:ext cx="2372604" cy="1150508"/>
      </dsp:txXfrm>
    </dsp:sp>
    <dsp:sp modelId="{227FD099-A9C9-4810-9ADC-45EAEB6880BE}">
      <dsp:nvSpPr>
        <dsp:cNvPr id="0" name=""/>
        <dsp:cNvSpPr/>
      </dsp:nvSpPr>
      <dsp:spPr>
        <a:xfrm>
          <a:off x="246545" y="1488043"/>
          <a:ext cx="244419" cy="916572"/>
        </a:xfrm>
        <a:custGeom>
          <a:avLst/>
          <a:gdLst/>
          <a:ahLst/>
          <a:cxnLst/>
          <a:rect l="0" t="0" r="0" b="0"/>
          <a:pathLst>
            <a:path>
              <a:moveTo>
                <a:pt x="0" y="0"/>
              </a:moveTo>
              <a:lnTo>
                <a:pt x="0" y="916572"/>
              </a:lnTo>
              <a:lnTo>
                <a:pt x="244419" y="916572"/>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7F902EC-8EE7-4A9C-BE46-D614E4977E5F}">
      <dsp:nvSpPr>
        <dsp:cNvPr id="0" name=""/>
        <dsp:cNvSpPr/>
      </dsp:nvSpPr>
      <dsp:spPr>
        <a:xfrm>
          <a:off x="490965" y="1793567"/>
          <a:ext cx="1955353" cy="1222096"/>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en-US" sz="1500" b="1" kern="1200" dirty="0" smtClean="0"/>
            <a:t>Description:</a:t>
          </a:r>
          <a:r>
            <a:rPr lang="en-US" sz="1500" kern="1200" dirty="0" smtClean="0"/>
            <a:t> Identify intelligence needs of organization, critical assets, and their vulnerabilities</a:t>
          </a:r>
          <a:endParaRPr lang="en-US" sz="1500" kern="1200" dirty="0"/>
        </a:p>
      </dsp:txBody>
      <dsp:txXfrm>
        <a:off x="526759" y="1829361"/>
        <a:ext cx="1883765" cy="1150508"/>
      </dsp:txXfrm>
    </dsp:sp>
    <dsp:sp modelId="{E2D2CE49-732A-4DA6-83D5-A10C10B8F5F5}">
      <dsp:nvSpPr>
        <dsp:cNvPr id="0" name=""/>
        <dsp:cNvSpPr/>
      </dsp:nvSpPr>
      <dsp:spPr>
        <a:xfrm>
          <a:off x="246545" y="1488043"/>
          <a:ext cx="244419" cy="2444192"/>
        </a:xfrm>
        <a:custGeom>
          <a:avLst/>
          <a:gdLst/>
          <a:ahLst/>
          <a:cxnLst/>
          <a:rect l="0" t="0" r="0" b="0"/>
          <a:pathLst>
            <a:path>
              <a:moveTo>
                <a:pt x="0" y="0"/>
              </a:moveTo>
              <a:lnTo>
                <a:pt x="0" y="2444192"/>
              </a:lnTo>
              <a:lnTo>
                <a:pt x="244419" y="2444192"/>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D870805-6E6F-403F-9194-D97F462CC35A}">
      <dsp:nvSpPr>
        <dsp:cNvPr id="0" name=""/>
        <dsp:cNvSpPr/>
      </dsp:nvSpPr>
      <dsp:spPr>
        <a:xfrm>
          <a:off x="490965" y="3321188"/>
          <a:ext cx="1955353" cy="1222096"/>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en-US" sz="1500" b="1" kern="1200" dirty="0" smtClean="0"/>
            <a:t>Approaches:</a:t>
          </a:r>
          <a:r>
            <a:rPr lang="en-US" sz="1500" kern="1200" dirty="0" smtClean="0"/>
            <a:t> threat trending, vulnerability assessments, asset discovery, diamond modelling</a:t>
          </a:r>
          <a:endParaRPr lang="en-US" sz="1500" kern="1200" dirty="0"/>
        </a:p>
      </dsp:txBody>
      <dsp:txXfrm>
        <a:off x="526759" y="3356982"/>
        <a:ext cx="1883765" cy="1150508"/>
      </dsp:txXfrm>
    </dsp:sp>
    <dsp:sp modelId="{4D8C95D0-B609-47AB-B939-D5F1B65E2BE3}">
      <dsp:nvSpPr>
        <dsp:cNvPr id="0" name=""/>
        <dsp:cNvSpPr/>
      </dsp:nvSpPr>
      <dsp:spPr>
        <a:xfrm>
          <a:off x="3057367" y="265947"/>
          <a:ext cx="2444192" cy="1222096"/>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b="1" kern="1200" dirty="0" smtClean="0"/>
            <a:t>Phase 2: </a:t>
          </a:r>
          <a:r>
            <a:rPr lang="en-US" sz="2400" kern="1200" dirty="0" smtClean="0"/>
            <a:t>Data Collection and Aggregation</a:t>
          </a:r>
          <a:endParaRPr lang="en-US" sz="2400" kern="1200" dirty="0"/>
        </a:p>
      </dsp:txBody>
      <dsp:txXfrm>
        <a:off x="3093161" y="301741"/>
        <a:ext cx="2372604" cy="1150508"/>
      </dsp:txXfrm>
    </dsp:sp>
    <dsp:sp modelId="{33556760-3AD5-4333-936D-254C89F17704}">
      <dsp:nvSpPr>
        <dsp:cNvPr id="0" name=""/>
        <dsp:cNvSpPr/>
      </dsp:nvSpPr>
      <dsp:spPr>
        <a:xfrm>
          <a:off x="3301786" y="1488043"/>
          <a:ext cx="244419" cy="916572"/>
        </a:xfrm>
        <a:custGeom>
          <a:avLst/>
          <a:gdLst/>
          <a:ahLst/>
          <a:cxnLst/>
          <a:rect l="0" t="0" r="0" b="0"/>
          <a:pathLst>
            <a:path>
              <a:moveTo>
                <a:pt x="0" y="0"/>
              </a:moveTo>
              <a:lnTo>
                <a:pt x="0" y="916572"/>
              </a:lnTo>
              <a:lnTo>
                <a:pt x="244419" y="916572"/>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F4CA90F-04FB-4276-B6AA-A325A39BB487}">
      <dsp:nvSpPr>
        <dsp:cNvPr id="0" name=""/>
        <dsp:cNvSpPr/>
      </dsp:nvSpPr>
      <dsp:spPr>
        <a:xfrm>
          <a:off x="3546205" y="1793567"/>
          <a:ext cx="1955353" cy="1222096"/>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en-US" sz="1500" b="1" kern="1200" dirty="0" smtClean="0"/>
            <a:t>Description:</a:t>
          </a:r>
          <a:r>
            <a:rPr lang="en-US" sz="1500" kern="1200" dirty="0" smtClean="0"/>
            <a:t> Identify and collect relevant data for threat analytics</a:t>
          </a:r>
          <a:endParaRPr lang="en-US" sz="1500" kern="1200" dirty="0"/>
        </a:p>
      </dsp:txBody>
      <dsp:txXfrm>
        <a:off x="3581999" y="1829361"/>
        <a:ext cx="1883765" cy="1150508"/>
      </dsp:txXfrm>
    </dsp:sp>
    <dsp:sp modelId="{2DAA9908-221A-4C15-8E88-687F591E059B}">
      <dsp:nvSpPr>
        <dsp:cNvPr id="0" name=""/>
        <dsp:cNvSpPr/>
      </dsp:nvSpPr>
      <dsp:spPr>
        <a:xfrm>
          <a:off x="3301786" y="1488043"/>
          <a:ext cx="244419" cy="2444192"/>
        </a:xfrm>
        <a:custGeom>
          <a:avLst/>
          <a:gdLst/>
          <a:ahLst/>
          <a:cxnLst/>
          <a:rect l="0" t="0" r="0" b="0"/>
          <a:pathLst>
            <a:path>
              <a:moveTo>
                <a:pt x="0" y="0"/>
              </a:moveTo>
              <a:lnTo>
                <a:pt x="0" y="2444192"/>
              </a:lnTo>
              <a:lnTo>
                <a:pt x="244419" y="2444192"/>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BF2E7FA-1E9C-4BF3-A17F-12D8EE4E78CF}">
      <dsp:nvSpPr>
        <dsp:cNvPr id="0" name=""/>
        <dsp:cNvSpPr/>
      </dsp:nvSpPr>
      <dsp:spPr>
        <a:xfrm>
          <a:off x="3546205" y="3321188"/>
          <a:ext cx="1955353" cy="1222096"/>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en-US" sz="1500" b="1" kern="1200" dirty="0" smtClean="0"/>
            <a:t>Data sources:</a:t>
          </a:r>
          <a:r>
            <a:rPr lang="en-US" sz="1500" kern="1200" dirty="0" smtClean="0"/>
            <a:t> internal network data, external threat feeds, OSINT, human intelligence</a:t>
          </a:r>
          <a:endParaRPr lang="en-US" sz="1500" kern="1200" dirty="0"/>
        </a:p>
      </dsp:txBody>
      <dsp:txXfrm>
        <a:off x="3581999" y="3356982"/>
        <a:ext cx="1883765" cy="1150508"/>
      </dsp:txXfrm>
    </dsp:sp>
    <dsp:sp modelId="{013403CA-E0CA-4D7B-B852-C4441295D0A4}">
      <dsp:nvSpPr>
        <dsp:cNvPr id="0" name=""/>
        <dsp:cNvSpPr/>
      </dsp:nvSpPr>
      <dsp:spPr>
        <a:xfrm>
          <a:off x="6112607" y="265947"/>
          <a:ext cx="2444192" cy="1222096"/>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b="1" kern="1200" dirty="0" smtClean="0"/>
            <a:t>Phase 3: </a:t>
          </a:r>
          <a:r>
            <a:rPr lang="en-US" sz="2400" kern="1200" dirty="0" smtClean="0"/>
            <a:t>Threat Analytics</a:t>
          </a:r>
          <a:endParaRPr lang="en-US" sz="2400" kern="1200" dirty="0"/>
        </a:p>
      </dsp:txBody>
      <dsp:txXfrm>
        <a:off x="6148401" y="301741"/>
        <a:ext cx="2372604" cy="1150508"/>
      </dsp:txXfrm>
    </dsp:sp>
    <dsp:sp modelId="{96D1AE0D-3127-4C11-A30A-79293E3C38AF}">
      <dsp:nvSpPr>
        <dsp:cNvPr id="0" name=""/>
        <dsp:cNvSpPr/>
      </dsp:nvSpPr>
      <dsp:spPr>
        <a:xfrm>
          <a:off x="6357026" y="1488043"/>
          <a:ext cx="244419" cy="916572"/>
        </a:xfrm>
        <a:custGeom>
          <a:avLst/>
          <a:gdLst/>
          <a:ahLst/>
          <a:cxnLst/>
          <a:rect l="0" t="0" r="0" b="0"/>
          <a:pathLst>
            <a:path>
              <a:moveTo>
                <a:pt x="0" y="0"/>
              </a:moveTo>
              <a:lnTo>
                <a:pt x="0" y="916572"/>
              </a:lnTo>
              <a:lnTo>
                <a:pt x="244419" y="916572"/>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1D765F-75CA-4ADC-82EE-F623B437719B}">
      <dsp:nvSpPr>
        <dsp:cNvPr id="0" name=""/>
        <dsp:cNvSpPr/>
      </dsp:nvSpPr>
      <dsp:spPr>
        <a:xfrm>
          <a:off x="6601446" y="1793567"/>
          <a:ext cx="1955353" cy="1222096"/>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en-US" sz="1500" b="1" kern="1200" dirty="0" smtClean="0"/>
            <a:t>Description:</a:t>
          </a:r>
          <a:r>
            <a:rPr lang="en-US" sz="1500" kern="1200" dirty="0" smtClean="0"/>
            <a:t> Analyze collected data to develop relevant, timely, and actionable intelligence</a:t>
          </a:r>
          <a:endParaRPr lang="en-US" sz="1500" kern="1200" dirty="0"/>
        </a:p>
      </dsp:txBody>
      <dsp:txXfrm>
        <a:off x="6637240" y="1829361"/>
        <a:ext cx="1883765" cy="1150508"/>
      </dsp:txXfrm>
    </dsp:sp>
    <dsp:sp modelId="{4808E9DB-8C57-45A3-B5A1-92E5C3CFA427}">
      <dsp:nvSpPr>
        <dsp:cNvPr id="0" name=""/>
        <dsp:cNvSpPr/>
      </dsp:nvSpPr>
      <dsp:spPr>
        <a:xfrm>
          <a:off x="6357026" y="1488043"/>
          <a:ext cx="244419" cy="2444192"/>
        </a:xfrm>
        <a:custGeom>
          <a:avLst/>
          <a:gdLst/>
          <a:ahLst/>
          <a:cxnLst/>
          <a:rect l="0" t="0" r="0" b="0"/>
          <a:pathLst>
            <a:path>
              <a:moveTo>
                <a:pt x="0" y="0"/>
              </a:moveTo>
              <a:lnTo>
                <a:pt x="0" y="2444192"/>
              </a:lnTo>
              <a:lnTo>
                <a:pt x="244419" y="2444192"/>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7D8615A-CA71-4E4E-B183-036627BCD955}">
      <dsp:nvSpPr>
        <dsp:cNvPr id="0" name=""/>
        <dsp:cNvSpPr/>
      </dsp:nvSpPr>
      <dsp:spPr>
        <a:xfrm>
          <a:off x="6601446" y="3321188"/>
          <a:ext cx="1955353" cy="1222096"/>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en-US" sz="1500" b="1" kern="1200" dirty="0" smtClean="0"/>
            <a:t>Approaches:</a:t>
          </a:r>
          <a:r>
            <a:rPr lang="en-US" sz="1500" kern="1200" dirty="0" smtClean="0"/>
            <a:t> malware analysis, event correlation, visualizations, machine learning</a:t>
          </a:r>
          <a:endParaRPr lang="en-US" sz="1500" kern="1200" dirty="0"/>
        </a:p>
      </dsp:txBody>
      <dsp:txXfrm>
        <a:off x="6637240" y="3356982"/>
        <a:ext cx="1883765" cy="1150508"/>
      </dsp:txXfrm>
    </dsp:sp>
    <dsp:sp modelId="{E0C343E3-0A3D-4A94-AB91-D1C1D2F83846}">
      <dsp:nvSpPr>
        <dsp:cNvPr id="0" name=""/>
        <dsp:cNvSpPr/>
      </dsp:nvSpPr>
      <dsp:spPr>
        <a:xfrm>
          <a:off x="9167848" y="265947"/>
          <a:ext cx="2444192" cy="1222096"/>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b="1" kern="1200" dirty="0" smtClean="0"/>
            <a:t>Phase 4: </a:t>
          </a:r>
          <a:r>
            <a:rPr lang="en-US" sz="2400" kern="1200" dirty="0" smtClean="0"/>
            <a:t>Intel Usage and Dissemination </a:t>
          </a:r>
          <a:endParaRPr lang="en-US" sz="2400" kern="1200" dirty="0"/>
        </a:p>
      </dsp:txBody>
      <dsp:txXfrm>
        <a:off x="9203642" y="301741"/>
        <a:ext cx="2372604" cy="1150508"/>
      </dsp:txXfrm>
    </dsp:sp>
    <dsp:sp modelId="{72212B7C-E52D-40CE-BDA8-4A75F18A6CE5}">
      <dsp:nvSpPr>
        <dsp:cNvPr id="0" name=""/>
        <dsp:cNvSpPr/>
      </dsp:nvSpPr>
      <dsp:spPr>
        <a:xfrm>
          <a:off x="9412267" y="1488043"/>
          <a:ext cx="244419" cy="916572"/>
        </a:xfrm>
        <a:custGeom>
          <a:avLst/>
          <a:gdLst/>
          <a:ahLst/>
          <a:cxnLst/>
          <a:rect l="0" t="0" r="0" b="0"/>
          <a:pathLst>
            <a:path>
              <a:moveTo>
                <a:pt x="0" y="0"/>
              </a:moveTo>
              <a:lnTo>
                <a:pt x="0" y="916572"/>
              </a:lnTo>
              <a:lnTo>
                <a:pt x="244419" y="916572"/>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8F13889-933F-47B0-9A07-EB406D6EE57B}">
      <dsp:nvSpPr>
        <dsp:cNvPr id="0" name=""/>
        <dsp:cNvSpPr/>
      </dsp:nvSpPr>
      <dsp:spPr>
        <a:xfrm>
          <a:off x="9656686" y="1793567"/>
          <a:ext cx="1955353" cy="1222096"/>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en-US" sz="1500" b="1" kern="1200" dirty="0" smtClean="0"/>
            <a:t>Description:</a:t>
          </a:r>
          <a:r>
            <a:rPr lang="en-US" sz="1500" kern="1200" dirty="0" smtClean="0"/>
            <a:t> Mitigate threats and disseminate intelligence</a:t>
          </a:r>
          <a:endParaRPr lang="en-US" sz="1500" kern="1200" dirty="0"/>
        </a:p>
      </dsp:txBody>
      <dsp:txXfrm>
        <a:off x="9692480" y="1829361"/>
        <a:ext cx="1883765" cy="1150508"/>
      </dsp:txXfrm>
    </dsp:sp>
    <dsp:sp modelId="{43D7BAA5-A739-4434-AD15-D544874D713D}">
      <dsp:nvSpPr>
        <dsp:cNvPr id="0" name=""/>
        <dsp:cNvSpPr/>
      </dsp:nvSpPr>
      <dsp:spPr>
        <a:xfrm>
          <a:off x="9412267" y="1488043"/>
          <a:ext cx="244419" cy="2444192"/>
        </a:xfrm>
        <a:custGeom>
          <a:avLst/>
          <a:gdLst/>
          <a:ahLst/>
          <a:cxnLst/>
          <a:rect l="0" t="0" r="0" b="0"/>
          <a:pathLst>
            <a:path>
              <a:moveTo>
                <a:pt x="0" y="0"/>
              </a:moveTo>
              <a:lnTo>
                <a:pt x="0" y="2444192"/>
              </a:lnTo>
              <a:lnTo>
                <a:pt x="244419" y="2444192"/>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8D9246-D0D8-4884-97ED-7EAB79D085B2}">
      <dsp:nvSpPr>
        <dsp:cNvPr id="0" name=""/>
        <dsp:cNvSpPr/>
      </dsp:nvSpPr>
      <dsp:spPr>
        <a:xfrm>
          <a:off x="9656686" y="3321188"/>
          <a:ext cx="1955353" cy="1222096"/>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en-US" sz="1500" b="1" kern="1200" dirty="0" smtClean="0"/>
            <a:t>Approaches: </a:t>
          </a:r>
          <a:r>
            <a:rPr lang="en-US" sz="1500" b="0" kern="1200" dirty="0" smtClean="0"/>
            <a:t>manual and automated threat responses, intelligence communication standards (e.g., STIX)</a:t>
          </a:r>
          <a:endParaRPr lang="en-US" sz="1500" b="1" kern="1200" dirty="0"/>
        </a:p>
      </dsp:txBody>
      <dsp:txXfrm>
        <a:off x="9692480" y="3356982"/>
        <a:ext cx="1883765" cy="115050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9B54AC9-3C66-479D-816B-42079FEF574D}" type="datetimeFigureOut">
              <a:rPr lang="en-US" smtClean="0"/>
              <a:t>2/12/2019</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820E65D9-23F2-404D-8390-165DC77DA4DC}" type="slidenum">
              <a:rPr lang="en-US" smtClean="0"/>
              <a:t>‹#›</a:t>
            </a:fld>
            <a:endParaRPr lang="en-US"/>
          </a:p>
        </p:txBody>
      </p:sp>
    </p:spTree>
    <p:extLst>
      <p:ext uri="{BB962C8B-B14F-4D97-AF65-F5344CB8AC3E}">
        <p14:creationId xmlns:p14="http://schemas.microsoft.com/office/powerpoint/2010/main" val="18028271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D77FDB9-3765-4365-95F8-329DD89EBCD6}" type="datetimeFigureOut">
              <a:rPr lang="en-US" smtClean="0"/>
              <a:t>2/12/2019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B3664DC-254B-4171-8BA8-DCEF831A5344}" type="slidenum">
              <a:rPr lang="en-US" smtClean="0"/>
              <a:t>‹#›</a:t>
            </a:fld>
            <a:endParaRPr lang="en-US"/>
          </a:p>
        </p:txBody>
      </p:sp>
    </p:spTree>
    <p:extLst>
      <p:ext uri="{BB962C8B-B14F-4D97-AF65-F5344CB8AC3E}">
        <p14:creationId xmlns:p14="http://schemas.microsoft.com/office/powerpoint/2010/main" val="3911745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F6FA61-E5A2-4351-BEAA-D74CA0C6D684}" type="slidenum">
              <a:rPr lang="en-US" smtClean="0"/>
              <a:t>11</a:t>
            </a:fld>
            <a:endParaRPr lang="en-US"/>
          </a:p>
        </p:txBody>
      </p:sp>
    </p:spTree>
    <p:extLst>
      <p:ext uri="{BB962C8B-B14F-4D97-AF65-F5344CB8AC3E}">
        <p14:creationId xmlns:p14="http://schemas.microsoft.com/office/powerpoint/2010/main" val="20802807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58CB44-4B7A-43A1-9E65-C5DF2764D92C}" type="slidenum">
              <a:rPr lang="en-US" smtClean="0"/>
              <a:t>24</a:t>
            </a:fld>
            <a:endParaRPr lang="en-US"/>
          </a:p>
        </p:txBody>
      </p:sp>
    </p:spTree>
    <p:extLst>
      <p:ext uri="{BB962C8B-B14F-4D97-AF65-F5344CB8AC3E}">
        <p14:creationId xmlns:p14="http://schemas.microsoft.com/office/powerpoint/2010/main" val="3961365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add one slide illustrating how the hacker assets can help SFS students and other professionals in gaining knowledge about proactive threat intelligence and future defense. Illustrate actual utilities for good guys via some examples.</a:t>
            </a:r>
          </a:p>
          <a:p>
            <a:endParaRPr lang="en-US" dirty="0"/>
          </a:p>
          <a:p>
            <a:r>
              <a:rPr lang="en-US" dirty="0"/>
              <a:t>The Malware example needs to show how for cyber defense. You can select and download but so what? What do I learn to defend my assets, e.g., types of vulnerability, system?</a:t>
            </a:r>
            <a:endParaRPr lang="en-US" dirty="0" smtClean="0"/>
          </a:p>
          <a:p>
            <a:endParaRPr lang="en-US" dirty="0"/>
          </a:p>
        </p:txBody>
      </p:sp>
      <p:sp>
        <p:nvSpPr>
          <p:cNvPr id="4" name="Slide Number Placeholder 3"/>
          <p:cNvSpPr>
            <a:spLocks noGrp="1"/>
          </p:cNvSpPr>
          <p:nvPr>
            <p:ph type="sldNum" sz="quarter" idx="10"/>
          </p:nvPr>
        </p:nvSpPr>
        <p:spPr/>
        <p:txBody>
          <a:bodyPr/>
          <a:lstStyle/>
          <a:p>
            <a:fld id="{809616B2-27AF-452C-AA7D-5A3A5BFDDC79}" type="slidenum">
              <a:rPr lang="en-US" smtClean="0"/>
              <a:t>26</a:t>
            </a:fld>
            <a:endParaRPr lang="en-US"/>
          </a:p>
        </p:txBody>
      </p:sp>
    </p:spTree>
    <p:extLst>
      <p:ext uri="{BB962C8B-B14F-4D97-AF65-F5344CB8AC3E}">
        <p14:creationId xmlns:p14="http://schemas.microsoft.com/office/powerpoint/2010/main" val="229514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2EDAC9-F2DD-408C-8F1F-8EF9BB80178F}" type="slidenum">
              <a:rPr lang="en-US" smtClean="0"/>
              <a:t>31</a:t>
            </a:fld>
            <a:endParaRPr lang="en-US"/>
          </a:p>
        </p:txBody>
      </p:sp>
    </p:spTree>
    <p:extLst>
      <p:ext uri="{BB962C8B-B14F-4D97-AF65-F5344CB8AC3E}">
        <p14:creationId xmlns:p14="http://schemas.microsoft.com/office/powerpoint/2010/main" val="1086908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F6FA61-E5A2-4351-BEAA-D74CA0C6D684}" type="slidenum">
              <a:rPr lang="en-US" smtClean="0"/>
              <a:t>12</a:t>
            </a:fld>
            <a:endParaRPr lang="en-US"/>
          </a:p>
        </p:txBody>
      </p:sp>
    </p:spTree>
    <p:extLst>
      <p:ext uri="{BB962C8B-B14F-4D97-AF65-F5344CB8AC3E}">
        <p14:creationId xmlns:p14="http://schemas.microsoft.com/office/powerpoint/2010/main" val="193477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F6FA61-E5A2-4351-BEAA-D74CA0C6D684}" type="slidenum">
              <a:rPr lang="en-US" smtClean="0"/>
              <a:t>14</a:t>
            </a:fld>
            <a:endParaRPr lang="en-US"/>
          </a:p>
        </p:txBody>
      </p:sp>
    </p:spTree>
    <p:extLst>
      <p:ext uri="{BB962C8B-B14F-4D97-AF65-F5344CB8AC3E}">
        <p14:creationId xmlns:p14="http://schemas.microsoft.com/office/powerpoint/2010/main" val="2618932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F6FA61-E5A2-4351-BEAA-D74CA0C6D684}" type="slidenum">
              <a:rPr lang="en-US" smtClean="0"/>
              <a:t>15</a:t>
            </a:fld>
            <a:endParaRPr lang="en-US"/>
          </a:p>
        </p:txBody>
      </p:sp>
    </p:spTree>
    <p:extLst>
      <p:ext uri="{BB962C8B-B14F-4D97-AF65-F5344CB8AC3E}">
        <p14:creationId xmlns:p14="http://schemas.microsoft.com/office/powerpoint/2010/main" val="2268725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F6FA61-E5A2-4351-BEAA-D74CA0C6D684}" type="slidenum">
              <a:rPr lang="en-US" smtClean="0"/>
              <a:t>16</a:t>
            </a:fld>
            <a:endParaRPr lang="en-US"/>
          </a:p>
        </p:txBody>
      </p:sp>
    </p:spTree>
    <p:extLst>
      <p:ext uri="{BB962C8B-B14F-4D97-AF65-F5344CB8AC3E}">
        <p14:creationId xmlns:p14="http://schemas.microsoft.com/office/powerpoint/2010/main" val="2119075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F6FA61-E5A2-4351-BEAA-D74CA0C6D684}" type="slidenum">
              <a:rPr lang="en-US" smtClean="0"/>
              <a:t>17</a:t>
            </a:fld>
            <a:endParaRPr lang="en-US"/>
          </a:p>
        </p:txBody>
      </p:sp>
    </p:spTree>
    <p:extLst>
      <p:ext uri="{BB962C8B-B14F-4D97-AF65-F5344CB8AC3E}">
        <p14:creationId xmlns:p14="http://schemas.microsoft.com/office/powerpoint/2010/main" val="1193814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58CB44-4B7A-43A1-9E65-C5DF2764D92C}" type="slidenum">
              <a:rPr lang="en-US" smtClean="0"/>
              <a:t>19</a:t>
            </a:fld>
            <a:endParaRPr lang="en-US"/>
          </a:p>
        </p:txBody>
      </p:sp>
    </p:spTree>
    <p:extLst>
      <p:ext uri="{BB962C8B-B14F-4D97-AF65-F5344CB8AC3E}">
        <p14:creationId xmlns:p14="http://schemas.microsoft.com/office/powerpoint/2010/main" val="140235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Data Mining slide needs to have a system diagram, testbed, and validation results – some significant details to lend credibility.</a:t>
            </a:r>
            <a:endParaRPr lang="en-US" dirty="0"/>
          </a:p>
        </p:txBody>
      </p:sp>
      <p:sp>
        <p:nvSpPr>
          <p:cNvPr id="4" name="Slide Number Placeholder 3"/>
          <p:cNvSpPr>
            <a:spLocks noGrp="1"/>
          </p:cNvSpPr>
          <p:nvPr>
            <p:ph type="sldNum" sz="quarter" idx="10"/>
          </p:nvPr>
        </p:nvSpPr>
        <p:spPr/>
        <p:txBody>
          <a:bodyPr/>
          <a:lstStyle/>
          <a:p>
            <a:fld id="{809616B2-27AF-452C-AA7D-5A3A5BFDDC79}" type="slidenum">
              <a:rPr lang="en-US" smtClean="0"/>
              <a:t>22</a:t>
            </a:fld>
            <a:endParaRPr lang="en-US"/>
          </a:p>
        </p:txBody>
      </p:sp>
    </p:spTree>
    <p:extLst>
      <p:ext uri="{BB962C8B-B14F-4D97-AF65-F5344CB8AC3E}">
        <p14:creationId xmlns:p14="http://schemas.microsoft.com/office/powerpoint/2010/main" val="1285576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Data Mining slide needs to have a system diagram, testbed, and validation results – some significant details to lend credibility.</a:t>
            </a:r>
          </a:p>
          <a:p>
            <a:endParaRPr lang="en-US" dirty="0"/>
          </a:p>
          <a:p>
            <a:pPr defTabSz="931774">
              <a:defRPr/>
            </a:pPr>
            <a:r>
              <a:rPr lang="en-US" dirty="0" smtClean="0"/>
              <a:t>Benchmarking in this fashion is a commonly accepted evaluation practice in computer science and related domains. </a:t>
            </a:r>
          </a:p>
          <a:p>
            <a:endParaRPr lang="en-US" dirty="0"/>
          </a:p>
        </p:txBody>
      </p:sp>
      <p:sp>
        <p:nvSpPr>
          <p:cNvPr id="4" name="Slide Number Placeholder 3"/>
          <p:cNvSpPr>
            <a:spLocks noGrp="1"/>
          </p:cNvSpPr>
          <p:nvPr>
            <p:ph type="sldNum" sz="quarter" idx="10"/>
          </p:nvPr>
        </p:nvSpPr>
        <p:spPr/>
        <p:txBody>
          <a:bodyPr/>
          <a:lstStyle/>
          <a:p>
            <a:fld id="{809616B2-27AF-452C-AA7D-5A3A5BFDDC79}" type="slidenum">
              <a:rPr lang="en-US" smtClean="0"/>
              <a:t>23</a:t>
            </a:fld>
            <a:endParaRPr lang="en-US"/>
          </a:p>
        </p:txBody>
      </p:sp>
    </p:spTree>
    <p:extLst>
      <p:ext uri="{BB962C8B-B14F-4D97-AF65-F5344CB8AC3E}">
        <p14:creationId xmlns:p14="http://schemas.microsoft.com/office/powerpoint/2010/main" val="42658975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3999" y="1122363"/>
            <a:ext cx="10078891" cy="1121375"/>
          </a:xfrm>
        </p:spPr>
        <p:txBody>
          <a:bodyPr anchor="t"/>
          <a:lstStyle>
            <a:lvl1pPr algn="r">
              <a:defRPr sz="6000" baseline="0">
                <a:solidFill>
                  <a:srgbClr val="002060"/>
                </a:solidFill>
              </a:defRPr>
            </a:lvl1pPr>
          </a:lstStyle>
          <a:p>
            <a:r>
              <a:rPr lang="en-US" dirty="0"/>
              <a:t>Presentation Title</a:t>
            </a:r>
          </a:p>
        </p:txBody>
      </p:sp>
      <p:sp>
        <p:nvSpPr>
          <p:cNvPr id="3" name="Subtitle 2"/>
          <p:cNvSpPr>
            <a:spLocks noGrp="1"/>
          </p:cNvSpPr>
          <p:nvPr>
            <p:ph type="subTitle" idx="1" hasCustomPrompt="1"/>
          </p:nvPr>
        </p:nvSpPr>
        <p:spPr>
          <a:xfrm>
            <a:off x="4710313" y="2795215"/>
            <a:ext cx="5957687" cy="531972"/>
          </a:xfrm>
        </p:spPr>
        <p:txBody>
          <a:bodyPr>
            <a:normAutofit/>
          </a:bodyPr>
          <a:lstStyle>
            <a:lvl1pPr marL="0" indent="0" algn="r">
              <a:buNone/>
              <a:defRPr sz="3200" b="1" baseline="0">
                <a:solidFill>
                  <a:srgbClr val="00206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CRS 000</a:t>
            </a:r>
          </a:p>
        </p:txBody>
      </p:sp>
      <p:sp>
        <p:nvSpPr>
          <p:cNvPr id="10" name="Text Placeholder 9"/>
          <p:cNvSpPr>
            <a:spLocks noGrp="1"/>
          </p:cNvSpPr>
          <p:nvPr>
            <p:ph type="body" sz="quarter" idx="10" hasCustomPrompt="1"/>
          </p:nvPr>
        </p:nvSpPr>
        <p:spPr>
          <a:xfrm>
            <a:off x="4710116" y="3327187"/>
            <a:ext cx="5957884" cy="552663"/>
          </a:xfrm>
        </p:spPr>
        <p:txBody>
          <a:bodyPr/>
          <a:lstStyle>
            <a:lvl1pPr marL="0" indent="0" algn="r">
              <a:buNone/>
              <a:defRPr lang="en-US" sz="2800" dirty="0">
                <a:solidFill>
                  <a:srgbClr val="002060"/>
                </a:solidFill>
              </a:defRPr>
            </a:lvl1pPr>
          </a:lstStyle>
          <a:p>
            <a:r>
              <a:rPr lang="en-US" sz="2800" dirty="0">
                <a:latin typeface="+mj-lt"/>
              </a:rPr>
              <a:t>Presenter name</a:t>
            </a:r>
          </a:p>
        </p:txBody>
      </p:sp>
      <p:sp>
        <p:nvSpPr>
          <p:cNvPr id="14" name="Text Placeholder 13"/>
          <p:cNvSpPr>
            <a:spLocks noGrp="1"/>
          </p:cNvSpPr>
          <p:nvPr>
            <p:ph type="body" sz="quarter" idx="11" hasCustomPrompt="1"/>
          </p:nvPr>
        </p:nvSpPr>
        <p:spPr>
          <a:xfrm>
            <a:off x="4710113" y="3933826"/>
            <a:ext cx="5957887" cy="384602"/>
          </a:xfrm>
        </p:spPr>
        <p:txBody>
          <a:bodyPr>
            <a:normAutofit/>
          </a:bodyPr>
          <a:lstStyle>
            <a:lvl1pPr marL="0" indent="0" algn="r">
              <a:buNone/>
              <a:defRPr lang="en-US" sz="2400" i="1" dirty="0">
                <a:solidFill>
                  <a:srgbClr val="002060"/>
                </a:solidFill>
              </a:defRPr>
            </a:lvl1pPr>
          </a:lstStyle>
          <a:p>
            <a:r>
              <a:rPr lang="en-US" i="1" dirty="0">
                <a:latin typeface="+mj-lt"/>
              </a:rPr>
              <a:t>Presenter Title</a:t>
            </a:r>
          </a:p>
        </p:txBody>
      </p:sp>
    </p:spTree>
    <p:custDataLst>
      <p:tags r:id="rId1"/>
    </p:custDataLst>
    <p:extLst>
      <p:ext uri="{BB962C8B-B14F-4D97-AF65-F5344CB8AC3E}">
        <p14:creationId xmlns:p14="http://schemas.microsoft.com/office/powerpoint/2010/main" val="3629628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en-US" dirty="0"/>
              <a:t>Click To Edit Title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text</a:t>
            </a:r>
          </a:p>
        </p:txBody>
      </p:sp>
    </p:spTree>
    <p:extLst>
      <p:ext uri="{BB962C8B-B14F-4D97-AF65-F5344CB8AC3E}">
        <p14:creationId xmlns:p14="http://schemas.microsoft.com/office/powerpoint/2010/main" val="1965479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3" name="Vertical Text Placeholder 2"/>
          <p:cNvSpPr>
            <a:spLocks noGrp="1"/>
          </p:cNvSpPr>
          <p:nvPr>
            <p:ph type="body" orient="vert" idx="1" hasCustomPrompt="1"/>
          </p:nvPr>
        </p:nvSpPr>
        <p:spPr/>
        <p:txBody>
          <a:bodyPr vert="eaVert"/>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175717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724900" y="365125"/>
            <a:ext cx="2628900" cy="5811838"/>
          </a:xfrm>
        </p:spPr>
        <p:txBody>
          <a:bodyPr vert="eaVert"/>
          <a:lstStyle/>
          <a:p>
            <a:r>
              <a:rPr lang="en-US" dirty="0"/>
              <a:t>Click To Edit Title</a:t>
            </a:r>
          </a:p>
        </p:txBody>
      </p:sp>
      <p:sp>
        <p:nvSpPr>
          <p:cNvPr id="3" name="Vertical Text Placeholder 2"/>
          <p:cNvSpPr>
            <a:spLocks noGrp="1"/>
          </p:cNvSpPr>
          <p:nvPr>
            <p:ph type="body" orient="vert" idx="1" hasCustomPrompt="1"/>
          </p:nvPr>
        </p:nvSpPr>
        <p:spPr>
          <a:xfrm>
            <a:off x="838200" y="365125"/>
            <a:ext cx="7734300" cy="5811838"/>
          </a:xfrm>
        </p:spPr>
        <p:txBody>
          <a:bodyPr vert="eaVert"/>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864825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FDA252-59FA-4141-ADA2-A10C9FAB29DE}" type="datetime1">
              <a:rPr lang="en-US" smtClean="0"/>
              <a:t>2/12/2019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5DDA6C-D063-4D43-839F-7A0D1F984428}" type="slidenum">
              <a:rPr lang="en-US" smtClean="0"/>
              <a:t>‹#›</a:t>
            </a:fld>
            <a:endParaRPr lang="en-US"/>
          </a:p>
        </p:txBody>
      </p:sp>
    </p:spTree>
    <p:extLst>
      <p:ext uri="{BB962C8B-B14F-4D97-AF65-F5344CB8AC3E}">
        <p14:creationId xmlns:p14="http://schemas.microsoft.com/office/powerpoint/2010/main" val="3502555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
        <p:nvSpPr>
          <p:cNvPr id="3" name="Content Placeholder 2"/>
          <p:cNvSpPr>
            <a:spLocks noGrp="1"/>
          </p:cNvSpPr>
          <p:nvPr>
            <p:ph idx="1" hasCustomPrompt="1"/>
          </p:nvPr>
        </p:nvSpPr>
        <p:spPr/>
        <p:txBody>
          <a:bodyPr/>
          <a:lstStyle>
            <a:lvl1pPr>
              <a:defRPr/>
            </a:lvl1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1670070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8"/>
            <a:ext cx="10515600" cy="2852737"/>
          </a:xfrm>
        </p:spPr>
        <p:txBody>
          <a:bodyPr anchor="b"/>
          <a:lstStyle>
            <a:lvl1pPr>
              <a:defRPr sz="6000"/>
            </a:lvl1pPr>
          </a:lstStyle>
          <a:p>
            <a:r>
              <a:rPr lang="en-US" dirty="0"/>
              <a:t>Click To Edit Title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518781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a:t>
            </a:r>
          </a:p>
        </p:txBody>
      </p:sp>
      <p:sp>
        <p:nvSpPr>
          <p:cNvPr id="3" name="Content Placeholder 2"/>
          <p:cNvSpPr>
            <a:spLocks noGrp="1"/>
          </p:cNvSpPr>
          <p:nvPr>
            <p:ph sz="half" idx="1" hasCustomPrompt="1"/>
          </p:nvPr>
        </p:nvSpPr>
        <p:spPr>
          <a:xfrm>
            <a:off x="838200" y="1825625"/>
            <a:ext cx="5181600" cy="4351338"/>
          </a:xfrm>
        </p:spPr>
        <p:txBody>
          <a:bodyPr/>
          <a:lstStyle>
            <a:lvl1pPr>
              <a:defRPr/>
            </a:lvl1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172200" y="1825625"/>
            <a:ext cx="5181600" cy="4351338"/>
          </a:xfrm>
        </p:spPr>
        <p:txBody>
          <a:bodyPr/>
          <a:lstStyle>
            <a:lvl1pPr>
              <a:defRPr/>
            </a:lvl1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118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SmartArt Placeholder 3"/>
          <p:cNvSpPr>
            <a:spLocks noGrp="1"/>
          </p:cNvSpPr>
          <p:nvPr>
            <p:ph type="dgm" sz="quarter" idx="10" hasCustomPrompt="1"/>
          </p:nvPr>
        </p:nvSpPr>
        <p:spPr>
          <a:xfrm>
            <a:off x="0" y="0"/>
            <a:ext cx="3073400" cy="6858000"/>
          </a:xfrm>
          <a:solidFill>
            <a:srgbClr val="C00000"/>
          </a:solidFill>
        </p:spPr>
        <p:txBody>
          <a:bodyPr>
            <a:normAutofit/>
          </a:bodyPr>
          <a:lstStyle>
            <a:lvl1pPr marL="0" indent="0">
              <a:buNone/>
              <a:defRPr sz="2400" baseline="0">
                <a:solidFill>
                  <a:schemeClr val="bg1"/>
                </a:solidFill>
                <a:latin typeface="+mj-lt"/>
              </a:defRPr>
            </a:lvl1pPr>
          </a:lstStyle>
          <a:p>
            <a:r>
              <a:rPr lang="en-US" dirty="0"/>
              <a:t>Slide Title</a:t>
            </a:r>
          </a:p>
        </p:txBody>
      </p:sp>
      <p:sp>
        <p:nvSpPr>
          <p:cNvPr id="7" name="Content Placeholder 6"/>
          <p:cNvSpPr>
            <a:spLocks noGrp="1"/>
          </p:cNvSpPr>
          <p:nvPr>
            <p:ph sz="quarter" idx="11" hasCustomPrompt="1"/>
          </p:nvPr>
        </p:nvSpPr>
        <p:spPr>
          <a:xfrm>
            <a:off x="1" y="0"/>
            <a:ext cx="3073400" cy="652463"/>
          </a:xfrm>
          <a:solidFill>
            <a:srgbClr val="002060"/>
          </a:solidFill>
        </p:spPr>
        <p:txBody>
          <a:bodyPr>
            <a:normAutofit/>
          </a:bodyPr>
          <a:lstStyle>
            <a:lvl1pPr marL="0" indent="0">
              <a:buNone/>
              <a:defRPr sz="2000">
                <a:solidFill>
                  <a:schemeClr val="bg1"/>
                </a:solidFill>
                <a:latin typeface="+mj-lt"/>
              </a:defRPr>
            </a:lvl1pPr>
          </a:lstStyle>
          <a:p>
            <a:pPr lvl="0"/>
            <a:r>
              <a:rPr lang="en-US" dirty="0"/>
              <a:t>Camtasia Slide</a:t>
            </a:r>
          </a:p>
        </p:txBody>
      </p:sp>
      <p:sp>
        <p:nvSpPr>
          <p:cNvPr id="8" name="Isosceles Triangle 7"/>
          <p:cNvSpPr/>
          <p:nvPr userDrawn="1"/>
        </p:nvSpPr>
        <p:spPr>
          <a:xfrm>
            <a:off x="261258" y="499462"/>
            <a:ext cx="338712" cy="169049"/>
          </a:xfrm>
          <a:prstGeom prst="triangle">
            <a:avLst>
              <a:gd name="adj" fmla="val 5453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2" hasCustomPrompt="1"/>
          </p:nvPr>
        </p:nvSpPr>
        <p:spPr>
          <a:xfrm>
            <a:off x="330200" y="1190625"/>
            <a:ext cx="2428875" cy="5226050"/>
          </a:xfrm>
        </p:spPr>
        <p:txBody>
          <a:bodyPr>
            <a:normAutofit/>
          </a:bodyPr>
          <a:lstStyle>
            <a:lvl1pPr marL="0" indent="0">
              <a:buNone/>
              <a:defRPr sz="2400">
                <a:solidFill>
                  <a:schemeClr val="bg1"/>
                </a:solidFill>
              </a:defRPr>
            </a:lvl1pPr>
            <a:lvl2pPr>
              <a:defRPr sz="2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text</a:t>
            </a:r>
          </a:p>
          <a:p>
            <a:pPr lvl="1"/>
            <a:r>
              <a:rPr lang="en-US" dirty="0"/>
              <a:t>Second level</a:t>
            </a:r>
          </a:p>
          <a:p>
            <a:pPr lvl="2"/>
            <a:r>
              <a:rPr lang="en-US" dirty="0"/>
              <a:t>Third level</a:t>
            </a:r>
          </a:p>
        </p:txBody>
      </p:sp>
    </p:spTree>
    <p:extLst>
      <p:ext uri="{BB962C8B-B14F-4D97-AF65-F5344CB8AC3E}">
        <p14:creationId xmlns:p14="http://schemas.microsoft.com/office/powerpoint/2010/main" val="254855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1325563"/>
          </a:xfrm>
        </p:spPr>
        <p:txBody>
          <a:bodyPr/>
          <a:lstStyle>
            <a:lvl1pPr>
              <a:defRPr/>
            </a:lvl1pPr>
          </a:lstStyle>
          <a:p>
            <a:r>
              <a:rPr lang="en-US" dirty="0"/>
              <a:t>Click To Edit Title</a:t>
            </a:r>
          </a:p>
        </p:txBody>
      </p:sp>
      <p:sp>
        <p:nvSpPr>
          <p:cNvPr id="3" name="Text Placeholder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subtitle</a:t>
            </a:r>
          </a:p>
        </p:txBody>
      </p:sp>
      <p:sp>
        <p:nvSpPr>
          <p:cNvPr id="4" name="Content Placeholder 3"/>
          <p:cNvSpPr>
            <a:spLocks noGrp="1"/>
          </p:cNvSpPr>
          <p:nvPr>
            <p:ph sz="half" idx="2" hasCustomPrompt="1"/>
          </p:nvPr>
        </p:nvSpPr>
        <p:spPr>
          <a:xfrm>
            <a:off x="839788" y="2505075"/>
            <a:ext cx="5157787" cy="3684588"/>
          </a:xfrm>
        </p:spPr>
        <p:txBody>
          <a:bodyPr/>
          <a:lstStyle>
            <a:lvl1pPr>
              <a:defRPr/>
            </a:lvl1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subtitle</a:t>
            </a:r>
          </a:p>
        </p:txBody>
      </p:sp>
      <p:sp>
        <p:nvSpPr>
          <p:cNvPr id="6" name="Content Placeholder 5"/>
          <p:cNvSpPr>
            <a:spLocks noGrp="1"/>
          </p:cNvSpPr>
          <p:nvPr>
            <p:ph sz="quarter" idx="4" hasCustomPrompt="1"/>
          </p:nvPr>
        </p:nvSpPr>
        <p:spPr>
          <a:xfrm>
            <a:off x="6172200" y="2505075"/>
            <a:ext cx="5183188" cy="3684588"/>
          </a:xfrm>
        </p:spPr>
        <p:txBody>
          <a:bodyPr/>
          <a:lstStyle>
            <a:lvl1pPr>
              <a:defRPr/>
            </a:lvl1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21725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p>
        </p:txBody>
      </p:sp>
    </p:spTree>
    <p:extLst>
      <p:ext uri="{BB962C8B-B14F-4D97-AF65-F5344CB8AC3E}">
        <p14:creationId xmlns:p14="http://schemas.microsoft.com/office/powerpoint/2010/main" val="865015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70248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en-US" dirty="0"/>
              <a:t>Click To Edit Title</a:t>
            </a:r>
          </a:p>
        </p:txBody>
      </p:sp>
      <p:sp>
        <p:nvSpPr>
          <p:cNvPr id="3" name="Content Placeholder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text</a:t>
            </a:r>
          </a:p>
        </p:txBody>
      </p:sp>
    </p:spTree>
    <p:extLst>
      <p:ext uri="{BB962C8B-B14F-4D97-AF65-F5344CB8AC3E}">
        <p14:creationId xmlns:p14="http://schemas.microsoft.com/office/powerpoint/2010/main" val="184681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Title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Text</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5"/>
    </p:custDataLst>
    <p:extLst>
      <p:ext uri="{BB962C8B-B14F-4D97-AF65-F5344CB8AC3E}">
        <p14:creationId xmlns:p14="http://schemas.microsoft.com/office/powerpoint/2010/main" val="15795619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0"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Calibri Light" panose="020F0302020204030204" pitchFamily="34" charset="0"/>
          <a:ea typeface="+mj-ea"/>
          <a:cs typeface="Calibri Light" panose="020F0302020204030204" pitchFamily="34" charset="0"/>
        </a:defRPr>
      </a:lvl1pPr>
    </p:titleStyle>
    <p:bodyStyle>
      <a:lvl1pPr marL="228600" indent="-228600" algn="l" defTabSz="914400" rtl="0" eaLnBrk="1" latinLnBrk="0" hangingPunct="1">
        <a:lnSpc>
          <a:spcPct val="90000"/>
        </a:lnSpc>
        <a:spcBef>
          <a:spcPts val="1000"/>
        </a:spcBef>
        <a:buClr>
          <a:srgbClr val="002060"/>
        </a:buClr>
        <a:buFont typeface="Wingdings 3" panose="05040102010807070707"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2060"/>
        </a:buClr>
        <a:buFont typeface="Wingdings 3" panose="05040102010807070707"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2060"/>
        </a:buClr>
        <a:buFont typeface="Wingdings 3" panose="05040102010807070707"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2060"/>
        </a:buClr>
        <a:buFont typeface="Wingdings 3" panose="050401020108070707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2060"/>
        </a:buClr>
        <a:buFont typeface="Wingdings 3" panose="050401020108070707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jpe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hyperlink" Target="http://www.tableau.com/academic/student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8" Type="http://schemas.openxmlformats.org/officeDocument/2006/relationships/hyperlink" Target="https://public.tableau.com/s/gallery/domestic-violence-spain" TargetMode="External"/><Relationship Id="rId3" Type="http://schemas.openxmlformats.org/officeDocument/2006/relationships/image" Target="../media/image59.png"/><Relationship Id="rId7" Type="http://schemas.openxmlformats.org/officeDocument/2006/relationships/hyperlink" Target="https://public.tableau.com/en-us/s/gallery/blame-weather-us-flights-delayed-precipitation" TargetMode="External"/><Relationship Id="rId2" Type="http://schemas.openxmlformats.org/officeDocument/2006/relationships/hyperlink" Target="https://public.tableau.com/s/gallery" TargetMode="External"/><Relationship Id="rId1" Type="http://schemas.openxmlformats.org/officeDocument/2006/relationships/slideLayout" Target="../slideLayouts/slideLayout2.xml"/><Relationship Id="rId6" Type="http://schemas.openxmlformats.org/officeDocument/2006/relationships/hyperlink" Target="https://public.tableau.com/s/gallery/endangered-safari" TargetMode="External"/><Relationship Id="rId5" Type="http://schemas.openxmlformats.org/officeDocument/2006/relationships/image" Target="../media/image61.png"/><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hyperlink" Target="http://www.tableau.com/learn/training" TargetMode="External"/><Relationship Id="rId2" Type="http://schemas.openxmlformats.org/officeDocument/2006/relationships/hyperlink" Target="https://public.tableau.com/s/gallery" TargetMode="External"/><Relationship Id="rId1" Type="http://schemas.openxmlformats.org/officeDocument/2006/relationships/slideLayout" Target="../slideLayouts/slideLayout2.xml"/><Relationship Id="rId4" Type="http://schemas.openxmlformats.org/officeDocument/2006/relationships/hyperlink" Target="https://public.tableau.com/s/resource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tiff"/><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1523999" y="1122363"/>
            <a:ext cx="10078891" cy="1672852"/>
          </a:xfrm>
        </p:spPr>
        <p:txBody>
          <a:bodyPr>
            <a:normAutofit fontScale="90000"/>
          </a:bodyPr>
          <a:lstStyle/>
          <a:p>
            <a:r>
              <a:rPr lang="en-US" dirty="0" smtClean="0"/>
              <a:t>Cyber Threat </a:t>
            </a:r>
            <a:br>
              <a:rPr lang="en-US" dirty="0" smtClean="0"/>
            </a:br>
            <a:r>
              <a:rPr lang="en-US" dirty="0" smtClean="0"/>
              <a:t>Intelligence</a:t>
            </a:r>
            <a:endParaRPr lang="en-US" dirty="0"/>
          </a:p>
        </p:txBody>
      </p:sp>
      <p:sp>
        <p:nvSpPr>
          <p:cNvPr id="7" name="Subtitle 2"/>
          <p:cNvSpPr>
            <a:spLocks noGrp="1"/>
          </p:cNvSpPr>
          <p:nvPr>
            <p:ph type="subTitle" idx="1"/>
          </p:nvPr>
        </p:nvSpPr>
        <p:spPr>
          <a:xfrm>
            <a:off x="4710313" y="2795215"/>
            <a:ext cx="5957687" cy="531972"/>
          </a:xfrm>
        </p:spPr>
        <p:txBody>
          <a:bodyPr/>
          <a:lstStyle/>
          <a:p>
            <a:r>
              <a:rPr lang="en-US" dirty="0"/>
              <a:t>MIS 689</a:t>
            </a:r>
          </a:p>
        </p:txBody>
      </p:sp>
      <p:sp>
        <p:nvSpPr>
          <p:cNvPr id="8" name="Text Placeholder 3"/>
          <p:cNvSpPr>
            <a:spLocks noGrp="1"/>
          </p:cNvSpPr>
          <p:nvPr>
            <p:ph type="body" sz="quarter" idx="10"/>
          </p:nvPr>
        </p:nvSpPr>
        <p:spPr>
          <a:xfrm>
            <a:off x="4710116" y="3327187"/>
            <a:ext cx="5957884" cy="552663"/>
          </a:xfrm>
        </p:spPr>
        <p:txBody>
          <a:bodyPr>
            <a:normAutofit fontScale="55000" lnSpcReduction="20000"/>
          </a:bodyPr>
          <a:lstStyle/>
          <a:p>
            <a:r>
              <a:rPr lang="en-US" i="1" dirty="0">
                <a:latin typeface="+mj-lt"/>
              </a:rPr>
              <a:t>Cyber Warfare </a:t>
            </a:r>
          </a:p>
          <a:p>
            <a:r>
              <a:rPr lang="en-US" i="1" dirty="0">
                <a:latin typeface="+mj-lt"/>
              </a:rPr>
              <a:t>Capstone</a:t>
            </a:r>
          </a:p>
        </p:txBody>
      </p:sp>
      <p:sp>
        <p:nvSpPr>
          <p:cNvPr id="10" name="TextBox 9">
            <a:extLst>
              <a:ext uri="{FF2B5EF4-FFF2-40B4-BE49-F238E27FC236}">
                <a16:creationId xmlns:a16="http://schemas.microsoft.com/office/drawing/2014/main" id="{C3BC6066-8D9B-4A87-AFF5-8B3A7EFD2276}"/>
              </a:ext>
            </a:extLst>
          </p:cNvPr>
          <p:cNvSpPr txBox="1"/>
          <p:nvPr/>
        </p:nvSpPr>
        <p:spPr>
          <a:xfrm>
            <a:off x="7935985" y="394283"/>
            <a:ext cx="3666905" cy="369332"/>
          </a:xfrm>
          <a:prstGeom prst="rect">
            <a:avLst/>
          </a:prstGeom>
          <a:noFill/>
        </p:spPr>
        <p:txBody>
          <a:bodyPr wrap="square" rtlCol="0">
            <a:spAutoFit/>
          </a:bodyPr>
          <a:lstStyle/>
          <a:p>
            <a:pPr algn="r"/>
            <a:r>
              <a:rPr lang="en-US" i="1" dirty="0" smtClean="0">
                <a:solidFill>
                  <a:srgbClr val="002060"/>
                </a:solidFill>
                <a:latin typeface="+mj-lt"/>
              </a:rPr>
              <a:t>Module 4.1</a:t>
            </a:r>
            <a:endParaRPr lang="en-US" i="1" dirty="0">
              <a:solidFill>
                <a:srgbClr val="002060"/>
              </a:solidFill>
              <a:latin typeface="+mj-lt"/>
            </a:endParaRPr>
          </a:p>
        </p:txBody>
      </p:sp>
    </p:spTree>
    <p:custDataLst>
      <p:tags r:id="rId1"/>
    </p:custDataLst>
    <p:extLst>
      <p:ext uri="{BB962C8B-B14F-4D97-AF65-F5344CB8AC3E}">
        <p14:creationId xmlns:p14="http://schemas.microsoft.com/office/powerpoint/2010/main" val="42590190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Collection Challenges</a:t>
            </a:r>
            <a:endParaRPr lang="en-US" dirty="0"/>
          </a:p>
        </p:txBody>
      </p:sp>
      <p:sp>
        <p:nvSpPr>
          <p:cNvPr id="3" name="Content Placeholder 2"/>
          <p:cNvSpPr>
            <a:spLocks noGrp="1"/>
          </p:cNvSpPr>
          <p:nvPr>
            <p:ph idx="1"/>
          </p:nvPr>
        </p:nvSpPr>
        <p:spPr/>
        <p:txBody>
          <a:bodyPr>
            <a:normAutofit fontScale="92500"/>
          </a:bodyPr>
          <a:lstStyle/>
          <a:p>
            <a:r>
              <a:rPr lang="en-US" dirty="0" smtClean="0">
                <a:solidFill>
                  <a:srgbClr val="FF0000"/>
                </a:solidFill>
              </a:rPr>
              <a:t>Anti-crawling measures</a:t>
            </a:r>
          </a:p>
          <a:p>
            <a:pPr lvl="1"/>
            <a:r>
              <a:rPr lang="en-US" dirty="0" smtClean="0">
                <a:solidFill>
                  <a:srgbClr val="FF0000"/>
                </a:solidFill>
              </a:rPr>
              <a:t>IP </a:t>
            </a:r>
            <a:r>
              <a:rPr lang="en-US" dirty="0">
                <a:solidFill>
                  <a:srgbClr val="FF0000"/>
                </a:solidFill>
              </a:rPr>
              <a:t>a</a:t>
            </a:r>
            <a:r>
              <a:rPr lang="en-US" dirty="0" smtClean="0">
                <a:solidFill>
                  <a:srgbClr val="FF0000"/>
                </a:solidFill>
              </a:rPr>
              <a:t>ddress blacklisting</a:t>
            </a:r>
          </a:p>
          <a:p>
            <a:pPr lvl="1"/>
            <a:r>
              <a:rPr lang="en-US" dirty="0" smtClean="0">
                <a:solidFill>
                  <a:srgbClr val="FF0000"/>
                </a:solidFill>
              </a:rPr>
              <a:t>User-agent check</a:t>
            </a:r>
          </a:p>
          <a:p>
            <a:pPr lvl="1"/>
            <a:r>
              <a:rPr lang="en-US" dirty="0" smtClean="0">
                <a:solidFill>
                  <a:srgbClr val="FF0000"/>
                </a:solidFill>
              </a:rPr>
              <a:t>User/password authentication &amp; CAPTCHA validation</a:t>
            </a:r>
          </a:p>
          <a:p>
            <a:pPr lvl="1"/>
            <a:r>
              <a:rPr lang="en-US" dirty="0" smtClean="0">
                <a:solidFill>
                  <a:srgbClr val="FF0000"/>
                </a:solidFill>
              </a:rPr>
              <a:t>Denial of service for too many requests</a:t>
            </a:r>
          </a:p>
          <a:p>
            <a:pPr lvl="1"/>
            <a:endParaRPr lang="en-US" dirty="0"/>
          </a:p>
          <a:p>
            <a:r>
              <a:rPr lang="en-US" dirty="0" smtClean="0"/>
              <a:t>Potential risks of retaliation</a:t>
            </a:r>
          </a:p>
          <a:p>
            <a:pPr lvl="1"/>
            <a:r>
              <a:rPr lang="en-US" dirty="0" smtClean="0"/>
              <a:t>Constantly probing underground economy platforms may spook platform owners.</a:t>
            </a:r>
          </a:p>
          <a:p>
            <a:pPr lvl="1"/>
            <a:r>
              <a:rPr lang="en-US" dirty="0" smtClean="0"/>
              <a:t>These owners can trace back to us based on network traffic log.</a:t>
            </a:r>
          </a:p>
          <a:p>
            <a:pPr lvl="1"/>
            <a:endParaRPr lang="en-US" dirty="0"/>
          </a:p>
          <a:p>
            <a:pPr marL="0" indent="0">
              <a:buNone/>
            </a:pPr>
            <a:r>
              <a:rPr lang="en-US" dirty="0" smtClean="0">
                <a:sym typeface="Wingdings" panose="05000000000000000000" pitchFamily="2" charset="2"/>
              </a:rPr>
              <a:t></a:t>
            </a:r>
            <a:r>
              <a:rPr lang="en-US" dirty="0" smtClean="0"/>
              <a:t>Need for secure, intelligent collection capabilities</a:t>
            </a:r>
            <a:endParaRPr lang="en-US" dirty="0"/>
          </a:p>
        </p:txBody>
      </p:sp>
    </p:spTree>
    <p:extLst>
      <p:ext uri="{BB962C8B-B14F-4D97-AF65-F5344CB8AC3E}">
        <p14:creationId xmlns:p14="http://schemas.microsoft.com/office/powerpoint/2010/main" val="36313666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a:t>Hacker Community Platforms Overview</a:t>
            </a:r>
          </a:p>
        </p:txBody>
      </p:sp>
      <p:graphicFrame>
        <p:nvGraphicFramePr>
          <p:cNvPr id="5" name="Content Placeholder 4">
            <a:extLst>
              <a:ext uri="{FF2B5EF4-FFF2-40B4-BE49-F238E27FC236}">
                <a16:creationId xmlns:a16="http://schemas.microsoft.com/office/drawing/2014/main" id="{04B4F90C-29CC-48F1-BEC0-ECDFFB29EF90}"/>
              </a:ext>
            </a:extLst>
          </p:cNvPr>
          <p:cNvGraphicFramePr>
            <a:graphicFrameLocks noGrp="1"/>
          </p:cNvGraphicFramePr>
          <p:nvPr>
            <p:ph idx="1"/>
            <p:extLst/>
          </p:nvPr>
        </p:nvGraphicFramePr>
        <p:xfrm>
          <a:off x="838201" y="1543050"/>
          <a:ext cx="6572002" cy="4467226"/>
        </p:xfrm>
        <a:graphic>
          <a:graphicData uri="http://schemas.openxmlformats.org/drawingml/2006/table">
            <a:tbl>
              <a:tblPr firstRow="1" firstCol="1" bandRow="1">
                <a:tableStyleId>{5C22544A-7EE6-4342-B048-85BDC9FD1C3A}</a:tableStyleId>
              </a:tblPr>
              <a:tblGrid>
                <a:gridCol w="1128278">
                  <a:extLst>
                    <a:ext uri="{9D8B030D-6E8A-4147-A177-3AD203B41FA5}">
                      <a16:colId xmlns:a16="http://schemas.microsoft.com/office/drawing/2014/main" val="3396375185"/>
                    </a:ext>
                  </a:extLst>
                </a:gridCol>
                <a:gridCol w="2417560">
                  <a:extLst>
                    <a:ext uri="{9D8B030D-6E8A-4147-A177-3AD203B41FA5}">
                      <a16:colId xmlns:a16="http://schemas.microsoft.com/office/drawing/2014/main" val="2675482810"/>
                    </a:ext>
                  </a:extLst>
                </a:gridCol>
                <a:gridCol w="3026164">
                  <a:extLst>
                    <a:ext uri="{9D8B030D-6E8A-4147-A177-3AD203B41FA5}">
                      <a16:colId xmlns:a16="http://schemas.microsoft.com/office/drawing/2014/main" val="886556995"/>
                    </a:ext>
                  </a:extLst>
                </a:gridCol>
              </a:tblGrid>
              <a:tr h="532985">
                <a:tc>
                  <a:txBody>
                    <a:bodyPr/>
                    <a:lstStyle/>
                    <a:p>
                      <a:pPr marL="0" marR="0" indent="0" algn="ctr">
                        <a:lnSpc>
                          <a:spcPct val="105000"/>
                        </a:lnSpc>
                        <a:spcBef>
                          <a:spcPts val="300"/>
                        </a:spcBef>
                        <a:spcAft>
                          <a:spcPts val="300"/>
                        </a:spcAft>
                      </a:pPr>
                      <a:r>
                        <a:rPr lang="en-US" sz="1800" dirty="0">
                          <a:effectLst/>
                        </a:rPr>
                        <a:t>Platform</a:t>
                      </a:r>
                      <a:endParaRPr lang="en-US" sz="1800" dirty="0">
                        <a:effectLst/>
                        <a:latin typeface="Times New Roman" panose="02020603050405020304" pitchFamily="18" charset="0"/>
                        <a:ea typeface="PMingLiU" panose="02020500000000000000" pitchFamily="18" charset="-120"/>
                      </a:endParaRPr>
                    </a:p>
                  </a:txBody>
                  <a:tcPr marL="68580" marR="68580" marT="0" marB="0"/>
                </a:tc>
                <a:tc>
                  <a:txBody>
                    <a:bodyPr/>
                    <a:lstStyle/>
                    <a:p>
                      <a:pPr marL="0" marR="0" indent="0" algn="ctr">
                        <a:lnSpc>
                          <a:spcPct val="105000"/>
                        </a:lnSpc>
                        <a:spcBef>
                          <a:spcPts val="300"/>
                        </a:spcBef>
                        <a:spcAft>
                          <a:spcPts val="300"/>
                        </a:spcAft>
                      </a:pPr>
                      <a:r>
                        <a:rPr lang="en-US" sz="1800" dirty="0">
                          <a:effectLst/>
                        </a:rPr>
                        <a:t>Description</a:t>
                      </a:r>
                      <a:endParaRPr lang="en-US" sz="1800" dirty="0">
                        <a:effectLst/>
                        <a:latin typeface="Times New Roman" panose="02020603050405020304" pitchFamily="18" charset="0"/>
                        <a:ea typeface="PMingLiU" panose="02020500000000000000" pitchFamily="18" charset="-120"/>
                      </a:endParaRPr>
                    </a:p>
                  </a:txBody>
                  <a:tcPr marL="68580" marR="68580" marT="0" marB="0"/>
                </a:tc>
                <a:tc>
                  <a:txBody>
                    <a:bodyPr/>
                    <a:lstStyle/>
                    <a:p>
                      <a:pPr marL="0" marR="0" indent="0" algn="ctr">
                        <a:lnSpc>
                          <a:spcPct val="105000"/>
                        </a:lnSpc>
                        <a:spcBef>
                          <a:spcPts val="300"/>
                        </a:spcBef>
                        <a:spcAft>
                          <a:spcPts val="300"/>
                        </a:spcAft>
                      </a:pPr>
                      <a:r>
                        <a:rPr lang="en-US" sz="1800" dirty="0">
                          <a:effectLst/>
                        </a:rPr>
                        <a:t>CTI Value</a:t>
                      </a:r>
                      <a:endParaRPr lang="en-US" sz="1800" dirty="0">
                        <a:effectLst/>
                        <a:latin typeface="Times New Roman" panose="02020603050405020304" pitchFamily="18" charset="0"/>
                        <a:ea typeface="PMingLiU" panose="02020500000000000000" pitchFamily="18" charset="-120"/>
                      </a:endParaRPr>
                    </a:p>
                  </a:txBody>
                  <a:tcPr marL="68580" marR="68580" marT="0" marB="0"/>
                </a:tc>
                <a:extLst>
                  <a:ext uri="{0D108BD9-81ED-4DB2-BD59-A6C34878D82A}">
                    <a16:rowId xmlns:a16="http://schemas.microsoft.com/office/drawing/2014/main" val="3809956067"/>
                  </a:ext>
                </a:extLst>
              </a:tr>
              <a:tr h="1049930">
                <a:tc>
                  <a:txBody>
                    <a:bodyPr/>
                    <a:lstStyle/>
                    <a:p>
                      <a:pPr marL="0" marR="0" indent="0" algn="ctr">
                        <a:lnSpc>
                          <a:spcPct val="105000"/>
                        </a:lnSpc>
                        <a:spcBef>
                          <a:spcPts val="300"/>
                        </a:spcBef>
                        <a:spcAft>
                          <a:spcPts val="300"/>
                        </a:spcAft>
                      </a:pPr>
                      <a:r>
                        <a:rPr lang="en-US" sz="1600" dirty="0">
                          <a:effectLst/>
                        </a:rPr>
                        <a:t>Hacker Forums</a:t>
                      </a:r>
                      <a:endParaRPr lang="en-US" sz="1600" dirty="0">
                        <a:effectLst/>
                        <a:latin typeface="Times New Roman" panose="02020603050405020304" pitchFamily="18" charset="0"/>
                        <a:ea typeface="PMingLiU" panose="02020500000000000000" pitchFamily="18" charset="-120"/>
                      </a:endParaRPr>
                    </a:p>
                  </a:txBody>
                  <a:tcPr marL="68580" marR="68580" marT="0" marB="0" anchor="ctr"/>
                </a:tc>
                <a:tc>
                  <a:txBody>
                    <a:bodyPr/>
                    <a:lstStyle/>
                    <a:p>
                      <a:pPr marL="0" marR="0" indent="0" algn="l">
                        <a:lnSpc>
                          <a:spcPct val="105000"/>
                        </a:lnSpc>
                        <a:spcBef>
                          <a:spcPts val="300"/>
                        </a:spcBef>
                        <a:spcAft>
                          <a:spcPts val="300"/>
                        </a:spcAft>
                      </a:pPr>
                      <a:r>
                        <a:rPr lang="en-US" sz="1600" dirty="0">
                          <a:effectLst/>
                        </a:rPr>
                        <a:t>Message board allowing members to post messages (archived)</a:t>
                      </a:r>
                      <a:endParaRPr lang="en-US" sz="1600" dirty="0">
                        <a:effectLst/>
                        <a:latin typeface="Times New Roman" panose="02020603050405020304" pitchFamily="18" charset="0"/>
                        <a:ea typeface="PMingLiU" panose="02020500000000000000" pitchFamily="18" charset="-120"/>
                      </a:endParaRPr>
                    </a:p>
                  </a:txBody>
                  <a:tcPr marL="68580" marR="68580" marT="0" marB="0"/>
                </a:tc>
                <a:tc>
                  <a:txBody>
                    <a:bodyPr/>
                    <a:lstStyle/>
                    <a:p>
                      <a:pPr marL="0" marR="0" indent="0" algn="l">
                        <a:lnSpc>
                          <a:spcPct val="105000"/>
                        </a:lnSpc>
                        <a:spcBef>
                          <a:spcPts val="300"/>
                        </a:spcBef>
                        <a:spcAft>
                          <a:spcPts val="300"/>
                        </a:spcAft>
                      </a:pPr>
                      <a:r>
                        <a:rPr lang="en-US" sz="1600" dirty="0">
                          <a:effectLst/>
                        </a:rPr>
                        <a:t>Key threat actor identification; sharing of hacking tools; indication of access to other hacker communities</a:t>
                      </a:r>
                      <a:endParaRPr lang="en-US" sz="1600" dirty="0">
                        <a:effectLst/>
                        <a:latin typeface="Times New Roman" panose="02020603050405020304" pitchFamily="18" charset="0"/>
                        <a:ea typeface="PMingLiU" panose="02020500000000000000" pitchFamily="18" charset="-120"/>
                      </a:endParaRPr>
                    </a:p>
                  </a:txBody>
                  <a:tcPr marL="68580" marR="68580" marT="0" marB="0"/>
                </a:tc>
                <a:extLst>
                  <a:ext uri="{0D108BD9-81ED-4DB2-BD59-A6C34878D82A}">
                    <a16:rowId xmlns:a16="http://schemas.microsoft.com/office/drawing/2014/main" val="2347148242"/>
                  </a:ext>
                </a:extLst>
              </a:tr>
              <a:tr h="1049930">
                <a:tc>
                  <a:txBody>
                    <a:bodyPr/>
                    <a:lstStyle/>
                    <a:p>
                      <a:pPr marL="0" marR="0" indent="0" algn="ctr">
                        <a:lnSpc>
                          <a:spcPct val="105000"/>
                        </a:lnSpc>
                        <a:spcBef>
                          <a:spcPts val="300"/>
                        </a:spcBef>
                        <a:spcAft>
                          <a:spcPts val="300"/>
                        </a:spcAft>
                      </a:pPr>
                      <a:r>
                        <a:rPr lang="en-US" sz="1600" dirty="0">
                          <a:effectLst/>
                        </a:rPr>
                        <a:t>IRC</a:t>
                      </a:r>
                      <a:endParaRPr lang="en-US" sz="1600" dirty="0">
                        <a:effectLst/>
                        <a:latin typeface="Times New Roman" panose="02020603050405020304" pitchFamily="18" charset="0"/>
                        <a:ea typeface="PMingLiU" panose="02020500000000000000" pitchFamily="18" charset="-120"/>
                      </a:endParaRPr>
                    </a:p>
                  </a:txBody>
                  <a:tcPr marL="68580" marR="68580" marT="0" marB="0" anchor="ctr"/>
                </a:tc>
                <a:tc>
                  <a:txBody>
                    <a:bodyPr/>
                    <a:lstStyle/>
                    <a:p>
                      <a:pPr marL="0" marR="0" indent="0" algn="l">
                        <a:lnSpc>
                          <a:spcPct val="105000"/>
                        </a:lnSpc>
                        <a:spcBef>
                          <a:spcPts val="300"/>
                        </a:spcBef>
                        <a:spcAft>
                          <a:spcPts val="300"/>
                        </a:spcAft>
                      </a:pPr>
                      <a:r>
                        <a:rPr lang="en-US" sz="1600" dirty="0">
                          <a:effectLst/>
                        </a:rPr>
                        <a:t>Plain-text, instant messaging, communication (not archived)</a:t>
                      </a:r>
                      <a:endParaRPr lang="en-US" sz="1600" dirty="0">
                        <a:effectLst/>
                        <a:latin typeface="Times New Roman" panose="02020603050405020304" pitchFamily="18" charset="0"/>
                        <a:ea typeface="PMingLiU" panose="02020500000000000000" pitchFamily="18" charset="-120"/>
                      </a:endParaRPr>
                    </a:p>
                  </a:txBody>
                  <a:tcPr marL="68580" marR="68580" marT="0" marB="0"/>
                </a:tc>
                <a:tc>
                  <a:txBody>
                    <a:bodyPr/>
                    <a:lstStyle/>
                    <a:p>
                      <a:pPr marL="0" marR="0" indent="0" algn="l">
                        <a:lnSpc>
                          <a:spcPct val="105000"/>
                        </a:lnSpc>
                        <a:spcBef>
                          <a:spcPts val="300"/>
                        </a:spcBef>
                        <a:spcAft>
                          <a:spcPts val="300"/>
                        </a:spcAft>
                      </a:pPr>
                      <a:r>
                        <a:rPr lang="en-US" sz="1600" dirty="0">
                          <a:effectLst/>
                        </a:rPr>
                        <a:t>Sharing of hacking knowledge and potential target; indication of access to other hacker communities</a:t>
                      </a:r>
                      <a:endParaRPr lang="en-US" sz="1600" dirty="0">
                        <a:effectLst/>
                        <a:latin typeface="Times New Roman" panose="02020603050405020304" pitchFamily="18" charset="0"/>
                        <a:ea typeface="PMingLiU" panose="02020500000000000000" pitchFamily="18" charset="-120"/>
                      </a:endParaRPr>
                    </a:p>
                  </a:txBody>
                  <a:tcPr marL="68580" marR="68580" marT="0" marB="0"/>
                </a:tc>
                <a:extLst>
                  <a:ext uri="{0D108BD9-81ED-4DB2-BD59-A6C34878D82A}">
                    <a16:rowId xmlns:a16="http://schemas.microsoft.com/office/drawing/2014/main" val="3210230660"/>
                  </a:ext>
                </a:extLst>
              </a:tr>
              <a:tr h="1049930">
                <a:tc>
                  <a:txBody>
                    <a:bodyPr/>
                    <a:lstStyle/>
                    <a:p>
                      <a:pPr marL="0" marR="0" indent="0" algn="ctr">
                        <a:lnSpc>
                          <a:spcPct val="105000"/>
                        </a:lnSpc>
                        <a:spcBef>
                          <a:spcPts val="300"/>
                        </a:spcBef>
                        <a:spcAft>
                          <a:spcPts val="300"/>
                        </a:spcAft>
                      </a:pPr>
                      <a:r>
                        <a:rPr lang="en-US" sz="1600" dirty="0">
                          <a:effectLst/>
                        </a:rPr>
                        <a:t>DNMs</a:t>
                      </a:r>
                      <a:endParaRPr lang="en-US" sz="1600" dirty="0">
                        <a:effectLst/>
                        <a:latin typeface="Times New Roman" panose="02020603050405020304" pitchFamily="18" charset="0"/>
                        <a:ea typeface="PMingLiU" panose="02020500000000000000" pitchFamily="18" charset="-120"/>
                      </a:endParaRPr>
                    </a:p>
                  </a:txBody>
                  <a:tcPr marL="68580" marR="68580" marT="0" marB="0" anchor="ctr"/>
                </a:tc>
                <a:tc>
                  <a:txBody>
                    <a:bodyPr/>
                    <a:lstStyle/>
                    <a:p>
                      <a:pPr marL="0" marR="0" indent="0" algn="l">
                        <a:lnSpc>
                          <a:spcPct val="105000"/>
                        </a:lnSpc>
                        <a:spcBef>
                          <a:spcPts val="300"/>
                        </a:spcBef>
                        <a:spcAft>
                          <a:spcPts val="300"/>
                        </a:spcAft>
                      </a:pPr>
                      <a:r>
                        <a:rPr lang="en-US" sz="1600" dirty="0">
                          <a:effectLst/>
                        </a:rPr>
                        <a:t>Markets on Tor that sell illicit goods via cryptocurrency</a:t>
                      </a:r>
                      <a:endParaRPr lang="en-US" sz="1600" dirty="0">
                        <a:effectLst/>
                        <a:latin typeface="Times New Roman" panose="02020603050405020304" pitchFamily="18" charset="0"/>
                        <a:ea typeface="PMingLiU" panose="02020500000000000000" pitchFamily="18" charset="-120"/>
                      </a:endParaRPr>
                    </a:p>
                  </a:txBody>
                  <a:tcPr marL="68580" marR="68580" marT="0" marB="0"/>
                </a:tc>
                <a:tc>
                  <a:txBody>
                    <a:bodyPr/>
                    <a:lstStyle/>
                    <a:p>
                      <a:pPr marL="0" marR="0" indent="0" algn="l">
                        <a:lnSpc>
                          <a:spcPct val="105000"/>
                        </a:lnSpc>
                        <a:spcBef>
                          <a:spcPts val="300"/>
                        </a:spcBef>
                        <a:spcAft>
                          <a:spcPts val="300"/>
                        </a:spcAft>
                      </a:pPr>
                      <a:r>
                        <a:rPr lang="en-US" sz="1600" dirty="0">
                          <a:effectLst/>
                        </a:rPr>
                        <a:t>Early indicator for breached companies; in-depth understanding of underground economy</a:t>
                      </a:r>
                      <a:endParaRPr lang="en-US" sz="1600" dirty="0">
                        <a:effectLst/>
                        <a:latin typeface="Times New Roman" panose="02020603050405020304" pitchFamily="18" charset="0"/>
                        <a:ea typeface="PMingLiU" panose="02020500000000000000" pitchFamily="18" charset="-120"/>
                      </a:endParaRPr>
                    </a:p>
                  </a:txBody>
                  <a:tcPr marL="68580" marR="68580" marT="0" marB="0"/>
                </a:tc>
                <a:extLst>
                  <a:ext uri="{0D108BD9-81ED-4DB2-BD59-A6C34878D82A}">
                    <a16:rowId xmlns:a16="http://schemas.microsoft.com/office/drawing/2014/main" val="3183122711"/>
                  </a:ext>
                </a:extLst>
              </a:tr>
              <a:tr h="784451">
                <a:tc>
                  <a:txBody>
                    <a:bodyPr/>
                    <a:lstStyle/>
                    <a:p>
                      <a:pPr marL="0" marR="0" indent="0" algn="ctr">
                        <a:lnSpc>
                          <a:spcPct val="105000"/>
                        </a:lnSpc>
                        <a:spcBef>
                          <a:spcPts val="300"/>
                        </a:spcBef>
                        <a:spcAft>
                          <a:spcPts val="300"/>
                        </a:spcAft>
                      </a:pPr>
                      <a:r>
                        <a:rPr lang="en-US" sz="1600" dirty="0">
                          <a:effectLst/>
                        </a:rPr>
                        <a:t>Carding Shops</a:t>
                      </a:r>
                      <a:endParaRPr lang="en-US" sz="1600" dirty="0">
                        <a:effectLst/>
                        <a:latin typeface="Times New Roman" panose="02020603050405020304" pitchFamily="18" charset="0"/>
                        <a:ea typeface="PMingLiU" panose="02020500000000000000" pitchFamily="18" charset="-120"/>
                      </a:endParaRPr>
                    </a:p>
                  </a:txBody>
                  <a:tcPr marL="68580" marR="68580" marT="0" marB="0" anchor="ctr"/>
                </a:tc>
                <a:tc>
                  <a:txBody>
                    <a:bodyPr/>
                    <a:lstStyle/>
                    <a:p>
                      <a:pPr marL="0" marR="0" indent="0" algn="l">
                        <a:lnSpc>
                          <a:spcPct val="105000"/>
                        </a:lnSpc>
                        <a:spcBef>
                          <a:spcPts val="300"/>
                        </a:spcBef>
                        <a:spcAft>
                          <a:spcPts val="300"/>
                        </a:spcAft>
                      </a:pPr>
                      <a:r>
                        <a:rPr lang="en-US" sz="1600" dirty="0">
                          <a:effectLst/>
                        </a:rPr>
                        <a:t>Shops selling stolen credit/debit cards and sensitive data</a:t>
                      </a:r>
                      <a:endParaRPr lang="en-US" sz="1600" dirty="0">
                        <a:effectLst/>
                        <a:latin typeface="Times New Roman" panose="02020603050405020304" pitchFamily="18" charset="0"/>
                        <a:ea typeface="PMingLiU" panose="02020500000000000000" pitchFamily="18" charset="-120"/>
                      </a:endParaRPr>
                    </a:p>
                  </a:txBody>
                  <a:tcPr marL="68580" marR="68580" marT="0" marB="0"/>
                </a:tc>
                <a:tc>
                  <a:txBody>
                    <a:bodyPr/>
                    <a:lstStyle/>
                    <a:p>
                      <a:pPr marL="0" marR="0" indent="0" algn="l">
                        <a:lnSpc>
                          <a:spcPct val="105000"/>
                        </a:lnSpc>
                        <a:spcBef>
                          <a:spcPts val="300"/>
                        </a:spcBef>
                        <a:spcAft>
                          <a:spcPts val="300"/>
                        </a:spcAft>
                      </a:pPr>
                      <a:r>
                        <a:rPr lang="en-US" sz="1600" dirty="0">
                          <a:effectLst/>
                        </a:rPr>
                        <a:t>Monitoring trafficking of internet fraud industry; precaution of breaches before happen</a:t>
                      </a:r>
                      <a:endParaRPr lang="en-US" sz="1600" dirty="0">
                        <a:effectLst/>
                        <a:latin typeface="Times New Roman" panose="02020603050405020304" pitchFamily="18" charset="0"/>
                        <a:ea typeface="PMingLiU" panose="02020500000000000000" pitchFamily="18" charset="-120"/>
                      </a:endParaRPr>
                    </a:p>
                  </a:txBody>
                  <a:tcPr marL="68580" marR="68580" marT="0" marB="0"/>
                </a:tc>
                <a:extLst>
                  <a:ext uri="{0D108BD9-81ED-4DB2-BD59-A6C34878D82A}">
                    <a16:rowId xmlns:a16="http://schemas.microsoft.com/office/drawing/2014/main" val="1188169829"/>
                  </a:ext>
                </a:extLst>
              </a:tr>
            </a:tbl>
          </a:graphicData>
        </a:graphic>
      </p:graphicFrame>
      <p:sp>
        <p:nvSpPr>
          <p:cNvPr id="4" name="Slide Number Placeholder 3"/>
          <p:cNvSpPr>
            <a:spLocks noGrp="1"/>
          </p:cNvSpPr>
          <p:nvPr>
            <p:ph type="sldNum" sz="quarter" idx="4294967295"/>
          </p:nvPr>
        </p:nvSpPr>
        <p:spPr/>
        <p:txBody>
          <a:bodyPr/>
          <a:lstStyle/>
          <a:p>
            <a:fld id="{5656411B-A0C8-4A31-998D-6EC607CBD773}" type="slidenum">
              <a:rPr lang="en-US" smtClean="0"/>
              <a:t>11</a:t>
            </a:fld>
            <a:endParaRPr lang="en-US"/>
          </a:p>
        </p:txBody>
      </p:sp>
      <p:sp>
        <p:nvSpPr>
          <p:cNvPr id="7" name="TextBox 6">
            <a:extLst>
              <a:ext uri="{FF2B5EF4-FFF2-40B4-BE49-F238E27FC236}">
                <a16:creationId xmlns:a16="http://schemas.microsoft.com/office/drawing/2014/main" id="{88A19A44-A2FE-437D-B865-5D7F754C9783}"/>
              </a:ext>
            </a:extLst>
          </p:cNvPr>
          <p:cNvSpPr txBox="1"/>
          <p:nvPr/>
        </p:nvSpPr>
        <p:spPr>
          <a:xfrm>
            <a:off x="7627145" y="1537588"/>
            <a:ext cx="3819525" cy="4724370"/>
          </a:xfrm>
          <a:prstGeom prst="rect">
            <a:avLst/>
          </a:prstGeom>
          <a:noFill/>
        </p:spPr>
        <p:txBody>
          <a:bodyPr wrap="square" rtlCol="0">
            <a:spAutoFit/>
          </a:bodyPr>
          <a:lstStyle/>
          <a:p>
            <a:r>
              <a:rPr lang="en-US" sz="1900" b="1" dirty="0"/>
              <a:t>Underlying Mechanism:</a:t>
            </a:r>
          </a:p>
          <a:p>
            <a:pPr marL="285750" indent="-285750">
              <a:buFont typeface="Arial" panose="020B0604020202020204" pitchFamily="34" charset="0"/>
              <a:buChar char="•"/>
            </a:pPr>
            <a:r>
              <a:rPr lang="en-US" sz="1900" dirty="0"/>
              <a:t>Hackers use forums and/or IRC to freely discuss and share Tools, Techniques, and Processes (TTP).</a:t>
            </a:r>
          </a:p>
          <a:p>
            <a:pPr marL="742950" lvl="1" indent="-285750">
              <a:buFont typeface="Arial" panose="020B0604020202020204" pitchFamily="34" charset="0"/>
              <a:buChar char="•"/>
            </a:pPr>
            <a:endParaRPr lang="en-US" sz="1700" dirty="0"/>
          </a:p>
          <a:p>
            <a:pPr marL="285750" indent="-285750">
              <a:buFont typeface="Arial" panose="020B0604020202020204" pitchFamily="34" charset="0"/>
              <a:buChar char="•"/>
            </a:pPr>
            <a:r>
              <a:rPr lang="en-US" sz="1900" dirty="0"/>
              <a:t>Hackers download tools or navigate to DNMs to purchase exploits. </a:t>
            </a:r>
          </a:p>
          <a:p>
            <a:pPr marL="742950" lvl="1" indent="-285750">
              <a:buFont typeface="Arial" panose="020B0604020202020204" pitchFamily="34" charset="0"/>
              <a:buChar char="•"/>
            </a:pPr>
            <a:endParaRPr lang="en-US" sz="1700" dirty="0"/>
          </a:p>
          <a:p>
            <a:pPr marL="285750" indent="-285750">
              <a:buFont typeface="Arial" panose="020B0604020202020204" pitchFamily="34" charset="0"/>
              <a:buChar char="•"/>
            </a:pPr>
            <a:r>
              <a:rPr lang="en-US" sz="1900" dirty="0"/>
              <a:t>These tools help hackers conduct cyber-attacks to attain sensitive data such as credit card and SSN. </a:t>
            </a:r>
          </a:p>
          <a:p>
            <a:pPr marL="742950" lvl="1" indent="-285750">
              <a:buFont typeface="Arial" panose="020B0604020202020204" pitchFamily="34" charset="0"/>
              <a:buChar char="•"/>
            </a:pPr>
            <a:endParaRPr lang="en-US" sz="1700" dirty="0"/>
          </a:p>
          <a:p>
            <a:pPr marL="285750" indent="-285750">
              <a:buFont typeface="Arial" panose="020B0604020202020204" pitchFamily="34" charset="0"/>
              <a:buChar char="•"/>
            </a:pPr>
            <a:r>
              <a:rPr lang="en-US" sz="1900" dirty="0"/>
              <a:t>Finally, hackers load stolen data to DNMs and/or carding shops for financial gain. </a:t>
            </a:r>
          </a:p>
        </p:txBody>
      </p:sp>
      <p:sp>
        <p:nvSpPr>
          <p:cNvPr id="8" name="TextBox 7">
            <a:extLst>
              <a:ext uri="{FF2B5EF4-FFF2-40B4-BE49-F238E27FC236}">
                <a16:creationId xmlns:a16="http://schemas.microsoft.com/office/drawing/2014/main" id="{3442C52B-1B10-483B-9679-BD4C4FEA66FF}"/>
              </a:ext>
            </a:extLst>
          </p:cNvPr>
          <p:cNvSpPr txBox="1"/>
          <p:nvPr/>
        </p:nvSpPr>
        <p:spPr>
          <a:xfrm>
            <a:off x="1624011" y="5987018"/>
            <a:ext cx="5257800" cy="369332"/>
          </a:xfrm>
          <a:prstGeom prst="rect">
            <a:avLst/>
          </a:prstGeom>
          <a:noFill/>
        </p:spPr>
        <p:txBody>
          <a:bodyPr wrap="square" rtlCol="0">
            <a:spAutoFit/>
          </a:bodyPr>
          <a:lstStyle/>
          <a:p>
            <a:r>
              <a:rPr lang="en-US" b="1" dirty="0"/>
              <a:t>Table 1. Hacker Community Platform Summary</a:t>
            </a:r>
            <a:endParaRPr lang="en-US" dirty="0"/>
          </a:p>
        </p:txBody>
      </p:sp>
    </p:spTree>
    <p:extLst>
      <p:ext uri="{BB962C8B-B14F-4D97-AF65-F5344CB8AC3E}">
        <p14:creationId xmlns:p14="http://schemas.microsoft.com/office/powerpoint/2010/main" val="32364115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a:t>Data Collection Overview:</a:t>
            </a:r>
            <a:r>
              <a:rPr lang="zh-CN" altLang="en-US" dirty="0"/>
              <a:t> </a:t>
            </a:r>
            <a:r>
              <a:rPr lang="en-US" dirty="0"/>
              <a:t>Hacker Foru</a:t>
            </a:r>
            <a:r>
              <a:rPr lang="en-US" altLang="zh-CN" dirty="0"/>
              <a:t>ms</a:t>
            </a:r>
            <a:endParaRPr lang="en-US" dirty="0"/>
          </a:p>
        </p:txBody>
      </p:sp>
      <p:pic>
        <p:nvPicPr>
          <p:cNvPr id="2049" name="Picture 4">
            <a:extLst>
              <a:ext uri="{FF2B5EF4-FFF2-40B4-BE49-F238E27FC236}">
                <a16:creationId xmlns:a16="http://schemas.microsoft.com/office/drawing/2014/main" id="{33BBD112-D773-4ADC-8C26-E8FB45B439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81"/>
          <a:stretch>
            <a:fillRect/>
          </a:stretch>
        </p:blipFill>
        <p:spPr bwMode="auto">
          <a:xfrm>
            <a:off x="1922332" y="1366906"/>
            <a:ext cx="7538915" cy="436148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a:extLst>
              <a:ext uri="{FF2B5EF4-FFF2-40B4-BE49-F238E27FC236}">
                <a16:creationId xmlns:a16="http://schemas.microsoft.com/office/drawing/2014/main" id="{A430E139-2DC5-42BE-BBBB-16E78E9F866A}"/>
              </a:ext>
            </a:extLst>
          </p:cNvPr>
          <p:cNvSpPr>
            <a:spLocks noChangeArrowheads="1"/>
          </p:cNvSpPr>
          <p:nvPr/>
        </p:nvSpPr>
        <p:spPr bwMode="auto">
          <a:xfrm>
            <a:off x="3067834" y="1660160"/>
            <a:ext cx="6199609" cy="2662031"/>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p>
        </p:txBody>
      </p:sp>
      <p:sp>
        <p:nvSpPr>
          <p:cNvPr id="9" name="Rectangle 6">
            <a:extLst>
              <a:ext uri="{FF2B5EF4-FFF2-40B4-BE49-F238E27FC236}">
                <a16:creationId xmlns:a16="http://schemas.microsoft.com/office/drawing/2014/main" id="{9985547F-54E2-4B64-A93F-7BE2D112134F}"/>
              </a:ext>
            </a:extLst>
          </p:cNvPr>
          <p:cNvSpPr>
            <a:spLocks noChangeArrowheads="1"/>
          </p:cNvSpPr>
          <p:nvPr/>
        </p:nvSpPr>
        <p:spPr bwMode="auto">
          <a:xfrm>
            <a:off x="3105165" y="4584423"/>
            <a:ext cx="5355344" cy="1143972"/>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dirty="0"/>
          </a:p>
        </p:txBody>
      </p:sp>
      <p:sp>
        <p:nvSpPr>
          <p:cNvPr id="10" name="Rectangle 7">
            <a:extLst>
              <a:ext uri="{FF2B5EF4-FFF2-40B4-BE49-F238E27FC236}">
                <a16:creationId xmlns:a16="http://schemas.microsoft.com/office/drawing/2014/main" id="{BAA03C0F-28F5-42B7-8819-55FF01E0963C}"/>
              </a:ext>
            </a:extLst>
          </p:cNvPr>
          <p:cNvSpPr>
            <a:spLocks noChangeArrowheads="1"/>
          </p:cNvSpPr>
          <p:nvPr/>
        </p:nvSpPr>
        <p:spPr bwMode="auto">
          <a:xfrm>
            <a:off x="2045442" y="1381852"/>
            <a:ext cx="1022392" cy="1485374"/>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p>
        </p:txBody>
      </p:sp>
      <p:sp>
        <p:nvSpPr>
          <p:cNvPr id="11" name="Straight Arrow Connector 8">
            <a:extLst>
              <a:ext uri="{FF2B5EF4-FFF2-40B4-BE49-F238E27FC236}">
                <a16:creationId xmlns:a16="http://schemas.microsoft.com/office/drawing/2014/main" id="{C69C9456-403B-41EE-B9F4-B90F964530B9}"/>
              </a:ext>
            </a:extLst>
          </p:cNvPr>
          <p:cNvSpPr>
            <a:spLocks noChangeShapeType="1"/>
          </p:cNvSpPr>
          <p:nvPr/>
        </p:nvSpPr>
        <p:spPr bwMode="auto">
          <a:xfrm flipH="1">
            <a:off x="9325386" y="2112431"/>
            <a:ext cx="521660" cy="421746"/>
          </a:xfrm>
          <a:prstGeom prst="straightConnector1">
            <a:avLst/>
          </a:prstGeom>
          <a:noFill/>
          <a:ln w="6350">
            <a:solidFill>
              <a:srgbClr val="C00000"/>
            </a:solidFill>
            <a:miter lim="800000"/>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Straight Arrow Connector 9">
            <a:extLst>
              <a:ext uri="{FF2B5EF4-FFF2-40B4-BE49-F238E27FC236}">
                <a16:creationId xmlns:a16="http://schemas.microsoft.com/office/drawing/2014/main" id="{46B20D4C-5C8A-4EDD-B2A8-46FC8E06D318}"/>
              </a:ext>
            </a:extLst>
          </p:cNvPr>
          <p:cNvSpPr>
            <a:spLocks noChangeShapeType="1"/>
          </p:cNvSpPr>
          <p:nvPr/>
        </p:nvSpPr>
        <p:spPr bwMode="auto">
          <a:xfrm>
            <a:off x="2550826" y="5168522"/>
            <a:ext cx="517008" cy="45719"/>
          </a:xfrm>
          <a:prstGeom prst="straightConnector1">
            <a:avLst/>
          </a:prstGeom>
          <a:noFill/>
          <a:ln w="6350">
            <a:solidFill>
              <a:srgbClr val="C00000"/>
            </a:solidFill>
            <a:miter lim="800000"/>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Straight Arrow Connector 11">
            <a:extLst>
              <a:ext uri="{FF2B5EF4-FFF2-40B4-BE49-F238E27FC236}">
                <a16:creationId xmlns:a16="http://schemas.microsoft.com/office/drawing/2014/main" id="{860DD629-6131-4FE5-A1E6-5246D78641F3}"/>
              </a:ext>
            </a:extLst>
          </p:cNvPr>
          <p:cNvSpPr>
            <a:spLocks noChangeShapeType="1"/>
          </p:cNvSpPr>
          <p:nvPr/>
        </p:nvSpPr>
        <p:spPr bwMode="auto">
          <a:xfrm flipV="1">
            <a:off x="2121946" y="2867225"/>
            <a:ext cx="122490" cy="496691"/>
          </a:xfrm>
          <a:prstGeom prst="straightConnector1">
            <a:avLst/>
          </a:prstGeom>
          <a:noFill/>
          <a:ln w="6350">
            <a:solidFill>
              <a:srgbClr val="C00000"/>
            </a:solidFill>
            <a:miter lim="800000"/>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ext Box 12">
            <a:extLst>
              <a:ext uri="{FF2B5EF4-FFF2-40B4-BE49-F238E27FC236}">
                <a16:creationId xmlns:a16="http://schemas.microsoft.com/office/drawing/2014/main" id="{29784A49-59CA-4736-8B98-D517D8E3B656}"/>
              </a:ext>
            </a:extLst>
          </p:cNvPr>
          <p:cNvSpPr txBox="1">
            <a:spLocks noChangeArrowheads="1"/>
          </p:cNvSpPr>
          <p:nvPr/>
        </p:nvSpPr>
        <p:spPr bwMode="auto">
          <a:xfrm>
            <a:off x="9601591" y="1802434"/>
            <a:ext cx="1336153" cy="619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zh-TW" sz="1200" dirty="0"/>
              <a:t>Ransomware</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zh-TW" sz="1200" dirty="0"/>
              <a:t>description</a:t>
            </a:r>
          </a:p>
        </p:txBody>
      </p:sp>
      <p:sp>
        <p:nvSpPr>
          <p:cNvPr id="15" name="Text Box 14">
            <a:extLst>
              <a:ext uri="{FF2B5EF4-FFF2-40B4-BE49-F238E27FC236}">
                <a16:creationId xmlns:a16="http://schemas.microsoft.com/office/drawing/2014/main" id="{61C57B6C-CFC3-4FA4-A9E6-C6547D34A61E}"/>
              </a:ext>
            </a:extLst>
          </p:cNvPr>
          <p:cNvSpPr txBox="1">
            <a:spLocks noChangeArrowheads="1"/>
          </p:cNvSpPr>
          <p:nvPr/>
        </p:nvSpPr>
        <p:spPr bwMode="auto">
          <a:xfrm>
            <a:off x="1798242" y="4926760"/>
            <a:ext cx="840229" cy="379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zh-TW" sz="1200" dirty="0"/>
              <a:t>Ransomware code</a:t>
            </a:r>
          </a:p>
        </p:txBody>
      </p:sp>
      <p:sp>
        <p:nvSpPr>
          <p:cNvPr id="16" name="Text Box 15">
            <a:extLst>
              <a:ext uri="{FF2B5EF4-FFF2-40B4-BE49-F238E27FC236}">
                <a16:creationId xmlns:a16="http://schemas.microsoft.com/office/drawing/2014/main" id="{FF7CB673-036D-4BAF-9055-85B38AC8B3AF}"/>
              </a:ext>
            </a:extLst>
          </p:cNvPr>
          <p:cNvSpPr txBox="1">
            <a:spLocks noChangeArrowheads="1"/>
          </p:cNvSpPr>
          <p:nvPr/>
        </p:nvSpPr>
        <p:spPr bwMode="auto">
          <a:xfrm>
            <a:off x="1511209" y="3297712"/>
            <a:ext cx="1170826" cy="35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zh-TW" sz="1200" dirty="0"/>
              <a:t>Poster information</a:t>
            </a:r>
          </a:p>
        </p:txBody>
      </p:sp>
      <p:sp>
        <p:nvSpPr>
          <p:cNvPr id="18" name="Rectangle 12">
            <a:extLst>
              <a:ext uri="{FF2B5EF4-FFF2-40B4-BE49-F238E27FC236}">
                <a16:creationId xmlns:a16="http://schemas.microsoft.com/office/drawing/2014/main" id="{F87989DC-D6C6-415C-8405-4B4A9B74D6C9}"/>
              </a:ext>
            </a:extLst>
          </p:cNvPr>
          <p:cNvSpPr>
            <a:spLocks noChangeArrowheads="1"/>
          </p:cNvSpPr>
          <p:nvPr/>
        </p:nvSpPr>
        <p:spPr bwMode="auto">
          <a:xfrm>
            <a:off x="2924557" y="2548835"/>
            <a:ext cx="85334" cy="235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9" name="Rectangle 13">
            <a:extLst>
              <a:ext uri="{FF2B5EF4-FFF2-40B4-BE49-F238E27FC236}">
                <a16:creationId xmlns:a16="http://schemas.microsoft.com/office/drawing/2014/main" id="{042C6CF2-3BC3-4CDA-8002-803C202A572C}"/>
              </a:ext>
            </a:extLst>
          </p:cNvPr>
          <p:cNvSpPr>
            <a:spLocks noChangeArrowheads="1"/>
          </p:cNvSpPr>
          <p:nvPr/>
        </p:nvSpPr>
        <p:spPr bwMode="auto">
          <a:xfrm>
            <a:off x="2924557" y="3547651"/>
            <a:ext cx="8533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lang="en-US" altLang="zh-TW"/>
          </a:p>
          <a:p>
            <a:pPr marL="0" marR="0" lvl="0" indent="0" algn="l" defTabSz="914400" rtl="0" eaLnBrk="0" fontAlgn="base" latinLnBrk="0" hangingPunct="0">
              <a:lnSpc>
                <a:spcPct val="100000"/>
              </a:lnSpc>
              <a:spcBef>
                <a:spcPct val="0"/>
              </a:spcBef>
              <a:spcAft>
                <a:spcPct val="0"/>
              </a:spcAft>
              <a:buClrTx/>
              <a:buSzTx/>
              <a:buFontTx/>
              <a:buNone/>
              <a:tabLst/>
            </a:pPr>
            <a:r>
              <a:rPr lang="en-US" altLang="zh-TW"/>
              <a:t/>
            </a:r>
            <a:br>
              <a:rPr lang="en-US" altLang="zh-TW"/>
            </a:br>
            <a:r>
              <a:rPr lang="en-US" altLang="zh-TW"/>
              <a:t/>
            </a:r>
            <a:br>
              <a:rPr lang="en-US" altLang="zh-TW"/>
            </a:br>
            <a:endParaRPr lang="en-US" altLang="zh-TW"/>
          </a:p>
        </p:txBody>
      </p:sp>
      <p:sp>
        <p:nvSpPr>
          <p:cNvPr id="21" name="TextBox 20">
            <a:extLst>
              <a:ext uri="{FF2B5EF4-FFF2-40B4-BE49-F238E27FC236}">
                <a16:creationId xmlns:a16="http://schemas.microsoft.com/office/drawing/2014/main" id="{A593F3B7-068E-4F1A-B16D-0A6CFC8B616F}"/>
              </a:ext>
            </a:extLst>
          </p:cNvPr>
          <p:cNvSpPr txBox="1"/>
          <p:nvPr/>
        </p:nvSpPr>
        <p:spPr>
          <a:xfrm>
            <a:off x="2080433" y="6042773"/>
            <a:ext cx="7766613" cy="369332"/>
          </a:xfrm>
          <a:prstGeom prst="rect">
            <a:avLst/>
          </a:prstGeom>
          <a:noFill/>
        </p:spPr>
        <p:txBody>
          <a:bodyPr wrap="square" rtlCol="0">
            <a:spAutoFit/>
          </a:bodyPr>
          <a:lstStyle/>
          <a:p>
            <a:r>
              <a:rPr lang="en-US" b="1" dirty="0"/>
              <a:t>Figure 1. An example of a hacker forum member sharing ransomware code</a:t>
            </a:r>
          </a:p>
        </p:txBody>
      </p:sp>
    </p:spTree>
    <p:extLst>
      <p:ext uri="{BB962C8B-B14F-4D97-AF65-F5344CB8AC3E}">
        <p14:creationId xmlns:p14="http://schemas.microsoft.com/office/powerpoint/2010/main" val="33168295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8F55A-D831-44C3-996A-CEF46CA3B53E}"/>
              </a:ext>
            </a:extLst>
          </p:cNvPr>
          <p:cNvSpPr>
            <a:spLocks noGrp="1"/>
          </p:cNvSpPr>
          <p:nvPr>
            <p:ph type="title"/>
          </p:nvPr>
        </p:nvSpPr>
        <p:spPr>
          <a:xfrm>
            <a:off x="838200" y="365125"/>
            <a:ext cx="10515600" cy="1325563"/>
          </a:xfrm>
        </p:spPr>
        <p:txBody>
          <a:bodyPr/>
          <a:lstStyle/>
          <a:p>
            <a:r>
              <a:rPr lang="en-US" dirty="0"/>
              <a:t>Data Collection Overview:</a:t>
            </a:r>
            <a:r>
              <a:rPr lang="zh-CN" altLang="en-US" dirty="0"/>
              <a:t> </a:t>
            </a:r>
            <a:r>
              <a:rPr lang="en-US" altLang="zh-CN" dirty="0"/>
              <a:t>IRC</a:t>
            </a:r>
            <a:endParaRPr lang="en-US" dirty="0"/>
          </a:p>
        </p:txBody>
      </p:sp>
      <p:pic>
        <p:nvPicPr>
          <p:cNvPr id="3082" name="Picture 1">
            <a:extLst>
              <a:ext uri="{FF2B5EF4-FFF2-40B4-BE49-F238E27FC236}">
                <a16:creationId xmlns:a16="http://schemas.microsoft.com/office/drawing/2014/main" id="{78BDF643-ECF6-43EE-9E60-F008B02B59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1783818"/>
            <a:ext cx="10905067" cy="26289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20">
            <a:extLst>
              <a:ext uri="{FF2B5EF4-FFF2-40B4-BE49-F238E27FC236}">
                <a16:creationId xmlns:a16="http://schemas.microsoft.com/office/drawing/2014/main" id="{ADE9B5C0-7866-4261-AE2D-E1550BD9BBF3}"/>
              </a:ext>
            </a:extLst>
          </p:cNvPr>
          <p:cNvSpPr>
            <a:spLocks noChangeArrowheads="1"/>
          </p:cNvSpPr>
          <p:nvPr/>
        </p:nvSpPr>
        <p:spPr bwMode="auto">
          <a:xfrm>
            <a:off x="2733230" y="4218640"/>
            <a:ext cx="3054922" cy="194078"/>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p>
        </p:txBody>
      </p:sp>
      <p:sp>
        <p:nvSpPr>
          <p:cNvPr id="13" name="Rectangle 16">
            <a:extLst>
              <a:ext uri="{FF2B5EF4-FFF2-40B4-BE49-F238E27FC236}">
                <a16:creationId xmlns:a16="http://schemas.microsoft.com/office/drawing/2014/main" id="{852CEBED-4C1A-4B43-A2E5-59D186F81996}"/>
              </a:ext>
            </a:extLst>
          </p:cNvPr>
          <p:cNvSpPr>
            <a:spLocks noChangeArrowheads="1"/>
          </p:cNvSpPr>
          <p:nvPr/>
        </p:nvSpPr>
        <p:spPr bwMode="auto">
          <a:xfrm>
            <a:off x="2161920" y="1802334"/>
            <a:ext cx="5573903" cy="244995"/>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p>
        </p:txBody>
      </p:sp>
      <p:sp>
        <p:nvSpPr>
          <p:cNvPr id="14" name="Rectangle 13">
            <a:extLst>
              <a:ext uri="{FF2B5EF4-FFF2-40B4-BE49-F238E27FC236}">
                <a16:creationId xmlns:a16="http://schemas.microsoft.com/office/drawing/2014/main" id="{1D31C717-0739-4250-BCC5-9D998DB052D1}"/>
              </a:ext>
            </a:extLst>
          </p:cNvPr>
          <p:cNvSpPr>
            <a:spLocks noChangeArrowheads="1"/>
          </p:cNvSpPr>
          <p:nvPr/>
        </p:nvSpPr>
        <p:spPr bwMode="auto">
          <a:xfrm>
            <a:off x="771525" y="18954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14">
            <a:extLst>
              <a:ext uri="{FF2B5EF4-FFF2-40B4-BE49-F238E27FC236}">
                <a16:creationId xmlns:a16="http://schemas.microsoft.com/office/drawing/2014/main" id="{0AC9DF0D-772B-4FF5-9ACA-8AA6BF19E981}"/>
              </a:ext>
            </a:extLst>
          </p:cNvPr>
          <p:cNvSpPr>
            <a:spLocks noChangeArrowheads="1"/>
          </p:cNvSpPr>
          <p:nvPr/>
        </p:nvSpPr>
        <p:spPr bwMode="auto">
          <a:xfrm>
            <a:off x="771525" y="23526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Rectangle 15">
            <a:extLst>
              <a:ext uri="{FF2B5EF4-FFF2-40B4-BE49-F238E27FC236}">
                <a16:creationId xmlns:a16="http://schemas.microsoft.com/office/drawing/2014/main" id="{3DF52186-B4D0-402D-B5DA-88E3EDD69A29}"/>
              </a:ext>
            </a:extLst>
          </p:cNvPr>
          <p:cNvSpPr>
            <a:spLocks noChangeArrowheads="1"/>
          </p:cNvSpPr>
          <p:nvPr/>
        </p:nvSpPr>
        <p:spPr bwMode="auto">
          <a:xfrm>
            <a:off x="771525" y="3124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16">
            <a:extLst>
              <a:ext uri="{FF2B5EF4-FFF2-40B4-BE49-F238E27FC236}">
                <a16:creationId xmlns:a16="http://schemas.microsoft.com/office/drawing/2014/main" id="{BAED006C-489A-4133-9438-940AD1A2F15C}"/>
              </a:ext>
            </a:extLst>
          </p:cNvPr>
          <p:cNvSpPr>
            <a:spLocks noChangeArrowheads="1"/>
          </p:cNvSpPr>
          <p:nvPr/>
        </p:nvSpPr>
        <p:spPr bwMode="auto">
          <a:xfrm>
            <a:off x="2444625" y="4348732"/>
            <a:ext cx="79184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solidFill>
                <a:effectLst/>
                <a:ea typeface="宋体" panose="02010600030101010101" pitchFamily="2" charset="-122"/>
                <a:cs typeface="Times New Roman" panose="02020603050405020304" pitchFamily="18" charset="0"/>
              </a:rPr>
              <a:t>Figure </a:t>
            </a:r>
            <a:r>
              <a:rPr lang="en-US" altLang="en-US" b="1" dirty="0">
                <a:ea typeface="宋体" panose="02010600030101010101" pitchFamily="2" charset="-122"/>
                <a:cs typeface="Times New Roman" panose="02020603050405020304" pitchFamily="18" charset="0"/>
              </a:rPr>
              <a:t>2</a:t>
            </a:r>
            <a:r>
              <a:rPr kumimoji="0" lang="en-US" altLang="en-US" b="1" i="0" u="none" strike="noStrike" cap="none" normalizeH="0" baseline="0" dirty="0">
                <a:ln>
                  <a:noFill/>
                </a:ln>
                <a:solidFill>
                  <a:schemeClr val="tx1"/>
                </a:solidFill>
                <a:effectLst/>
                <a:ea typeface="宋体" panose="02010600030101010101" pitchFamily="2" charset="-122"/>
                <a:cs typeface="Times New Roman" panose="02020603050405020304" pitchFamily="18" charset="0"/>
              </a:rPr>
              <a:t>. An example of hackers sharing links containing illegal contents</a:t>
            </a:r>
            <a:r>
              <a:rPr kumimoji="0" lang="en-US" altLang="en-US" b="1" i="0" u="none" strike="noStrike" cap="none" normalizeH="0" baseline="0" dirty="0">
                <a:ln>
                  <a:noFill/>
                </a:ln>
                <a:solidFill>
                  <a:schemeClr val="tx1"/>
                </a:solidFill>
                <a:effectLst/>
              </a:rPr>
              <a:t> </a:t>
            </a:r>
            <a:endParaRPr kumimoji="0" lang="en-US" altLang="en-US" sz="4800" b="1" i="0" u="none" strike="noStrike" cap="none" normalizeH="0" baseline="0" dirty="0">
              <a:ln>
                <a:noFill/>
              </a:ln>
              <a:solidFill>
                <a:schemeClr val="tx1"/>
              </a:solidFill>
              <a:effectLst/>
            </a:endParaRPr>
          </a:p>
        </p:txBody>
      </p:sp>
      <p:sp>
        <p:nvSpPr>
          <p:cNvPr id="18" name="Rectangle 18">
            <a:extLst>
              <a:ext uri="{FF2B5EF4-FFF2-40B4-BE49-F238E27FC236}">
                <a16:creationId xmlns:a16="http://schemas.microsoft.com/office/drawing/2014/main" id="{2B883A36-512B-4813-973F-9490F661DC25}"/>
              </a:ext>
            </a:extLst>
          </p:cNvPr>
          <p:cNvSpPr>
            <a:spLocks noChangeArrowheads="1"/>
          </p:cNvSpPr>
          <p:nvPr/>
        </p:nvSpPr>
        <p:spPr bwMode="auto">
          <a:xfrm>
            <a:off x="771525" y="425674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89" name="Picture 1">
            <a:extLst>
              <a:ext uri="{FF2B5EF4-FFF2-40B4-BE49-F238E27FC236}">
                <a16:creationId xmlns:a16="http://schemas.microsoft.com/office/drawing/2014/main" id="{E1F4203C-B76E-4D75-B4EF-03E2D6A900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524" y="4869918"/>
            <a:ext cx="10905067" cy="139558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9">
            <a:extLst>
              <a:ext uri="{FF2B5EF4-FFF2-40B4-BE49-F238E27FC236}">
                <a16:creationId xmlns:a16="http://schemas.microsoft.com/office/drawing/2014/main" id="{3FB82914-4EBD-4CC4-9CFD-20702EC3486E}"/>
              </a:ext>
            </a:extLst>
          </p:cNvPr>
          <p:cNvSpPr>
            <a:spLocks noChangeArrowheads="1"/>
          </p:cNvSpPr>
          <p:nvPr/>
        </p:nvSpPr>
        <p:spPr bwMode="auto">
          <a:xfrm>
            <a:off x="1997328" y="6232695"/>
            <a:ext cx="73386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Figure </a:t>
            </a:r>
            <a:r>
              <a:rPr lang="en-US" altLang="en-US" b="1" dirty="0">
                <a:latin typeface="Times New Roman" panose="02020603050405020304" pitchFamily="18" charset="0"/>
                <a:ea typeface="宋体" panose="02010600030101010101" pitchFamily="2" charset="-122"/>
                <a:cs typeface="Times New Roman" panose="02020603050405020304" pitchFamily="18" charset="0"/>
              </a:rPr>
              <a:t>3</a:t>
            </a:r>
            <a:r>
              <a:rPr kumimoji="0" lang="en-US" altLang="en-US" b="1"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An example of an IRC user demanding hacking service </a:t>
            </a:r>
            <a:endParaRPr kumimoji="0" lang="en-US" altLang="en-US" sz="4800" b="1" i="0" u="none" strike="noStrike" cap="none" normalizeH="0" baseline="0" dirty="0">
              <a:ln>
                <a:noFill/>
              </a:ln>
              <a:solidFill>
                <a:schemeClr val="tx1"/>
              </a:solidFill>
              <a:effectLst/>
              <a:latin typeface="Arial" panose="020B0604020202020204" pitchFamily="34" charset="0"/>
            </a:endParaRPr>
          </a:p>
        </p:txBody>
      </p:sp>
      <p:sp>
        <p:nvSpPr>
          <p:cNvPr id="23" name="Rectangle 20">
            <a:extLst>
              <a:ext uri="{FF2B5EF4-FFF2-40B4-BE49-F238E27FC236}">
                <a16:creationId xmlns:a16="http://schemas.microsoft.com/office/drawing/2014/main" id="{47026EA9-72CD-4AF4-8948-C6DCE630DE4C}"/>
              </a:ext>
            </a:extLst>
          </p:cNvPr>
          <p:cNvSpPr>
            <a:spLocks noChangeArrowheads="1"/>
          </p:cNvSpPr>
          <p:nvPr/>
        </p:nvSpPr>
        <p:spPr bwMode="auto">
          <a:xfrm>
            <a:off x="2940494" y="4921836"/>
            <a:ext cx="3570034" cy="249305"/>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p>
        </p:txBody>
      </p:sp>
    </p:spTree>
    <p:extLst>
      <p:ext uri="{BB962C8B-B14F-4D97-AF65-F5344CB8AC3E}">
        <p14:creationId xmlns:p14="http://schemas.microsoft.com/office/powerpoint/2010/main" val="7960486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a:t>Data Collection Overview:</a:t>
            </a:r>
            <a:r>
              <a:rPr lang="zh-CN" altLang="en-US" dirty="0"/>
              <a:t> </a:t>
            </a:r>
            <a:r>
              <a:rPr lang="en-US" altLang="zh-CN" dirty="0"/>
              <a:t>DNM</a:t>
            </a:r>
            <a:endParaRPr lang="en-US" dirty="0"/>
          </a:p>
        </p:txBody>
      </p:sp>
      <p:pic>
        <p:nvPicPr>
          <p:cNvPr id="2062" name="Picture 3">
            <a:extLst>
              <a:ext uri="{FF2B5EF4-FFF2-40B4-BE49-F238E27FC236}">
                <a16:creationId xmlns:a16="http://schemas.microsoft.com/office/drawing/2014/main" id="{010B02B6-2792-4F6F-98B0-925E74B47A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9867" y="1395124"/>
            <a:ext cx="8570351" cy="4768084"/>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16">
            <a:extLst>
              <a:ext uri="{FF2B5EF4-FFF2-40B4-BE49-F238E27FC236}">
                <a16:creationId xmlns:a16="http://schemas.microsoft.com/office/drawing/2014/main" id="{6D1F9FD5-5E99-4F5A-A60E-8EAF565AF978}"/>
              </a:ext>
            </a:extLst>
          </p:cNvPr>
          <p:cNvSpPr>
            <a:spLocks noChangeArrowheads="1"/>
          </p:cNvSpPr>
          <p:nvPr/>
        </p:nvSpPr>
        <p:spPr bwMode="auto">
          <a:xfrm>
            <a:off x="2908771" y="6310312"/>
            <a:ext cx="594386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solidFill>
                <a:effectLst/>
                <a:ea typeface="PMingLiU" panose="02020500000000000000" pitchFamily="18" charset="-120"/>
                <a:cs typeface="Times New Roman" panose="02020603050405020304" pitchFamily="18" charset="0"/>
              </a:rPr>
              <a:t>Figure </a:t>
            </a:r>
            <a:r>
              <a:rPr lang="en-US" altLang="en-US" b="1" dirty="0">
                <a:ea typeface="PMingLiU" panose="02020500000000000000" pitchFamily="18" charset="-120"/>
                <a:cs typeface="Times New Roman" panose="02020603050405020304" pitchFamily="18" charset="0"/>
              </a:rPr>
              <a:t>4</a:t>
            </a:r>
            <a:r>
              <a:rPr kumimoji="0" lang="en-US" altLang="en-US" b="1" i="0" u="none" strike="noStrike" cap="none" normalizeH="0" baseline="0" dirty="0">
                <a:ln>
                  <a:noFill/>
                </a:ln>
                <a:solidFill>
                  <a:schemeClr val="tx1"/>
                </a:solidFill>
                <a:effectLst/>
                <a:ea typeface="PMingLiU" panose="02020500000000000000" pitchFamily="18" charset="-120"/>
                <a:cs typeface="Times New Roman" panose="02020603050405020304" pitchFamily="18" charset="0"/>
              </a:rPr>
              <a:t>. An example of a product listing page on DNM</a:t>
            </a:r>
            <a:endParaRPr kumimoji="0" lang="en-US" altLang="en-US" sz="4800" b="1"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38654012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a:t>Data Collection Overview: Carding Shop</a:t>
            </a:r>
          </a:p>
        </p:txBody>
      </p:sp>
      <p:sp>
        <p:nvSpPr>
          <p:cNvPr id="22" name="Rectangle 16">
            <a:extLst>
              <a:ext uri="{FF2B5EF4-FFF2-40B4-BE49-F238E27FC236}">
                <a16:creationId xmlns:a16="http://schemas.microsoft.com/office/drawing/2014/main" id="{6D1F9FD5-5E99-4F5A-A60E-8EAF565AF978}"/>
              </a:ext>
            </a:extLst>
          </p:cNvPr>
          <p:cNvSpPr>
            <a:spLocks noChangeArrowheads="1"/>
          </p:cNvSpPr>
          <p:nvPr/>
        </p:nvSpPr>
        <p:spPr bwMode="auto">
          <a:xfrm>
            <a:off x="3379826" y="6306105"/>
            <a:ext cx="594386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solidFill>
                <a:effectLst/>
                <a:ea typeface="PMingLiU" panose="02020500000000000000" pitchFamily="18" charset="-120"/>
                <a:cs typeface="Times New Roman" panose="02020603050405020304" pitchFamily="18" charset="0"/>
              </a:rPr>
              <a:t>Figure </a:t>
            </a:r>
            <a:r>
              <a:rPr lang="en-US" altLang="en-US" b="1" dirty="0">
                <a:ea typeface="PMingLiU" panose="02020500000000000000" pitchFamily="18" charset="-120"/>
                <a:cs typeface="Times New Roman" panose="02020603050405020304" pitchFamily="18" charset="0"/>
              </a:rPr>
              <a:t>5</a:t>
            </a:r>
            <a:r>
              <a:rPr kumimoji="0" lang="en-US" altLang="en-US" b="1" i="0" u="none" strike="noStrike" cap="none" normalizeH="0" baseline="0" dirty="0">
                <a:ln>
                  <a:noFill/>
                </a:ln>
                <a:solidFill>
                  <a:schemeClr val="tx1"/>
                </a:solidFill>
                <a:effectLst/>
                <a:ea typeface="PMingLiU" panose="02020500000000000000" pitchFamily="18" charset="-120"/>
                <a:cs typeface="Times New Roman" panose="02020603050405020304" pitchFamily="18" charset="0"/>
              </a:rPr>
              <a:t>. An example of listing page on </a:t>
            </a:r>
            <a:r>
              <a:rPr kumimoji="0" lang="en-US" altLang="zh-CN" b="1" i="0" u="none" strike="noStrike" cap="none" normalizeH="0" baseline="0" dirty="0">
                <a:ln>
                  <a:noFill/>
                </a:ln>
                <a:solidFill>
                  <a:schemeClr val="tx1"/>
                </a:solidFill>
                <a:effectLst/>
                <a:ea typeface="PMingLiU" panose="02020500000000000000" pitchFamily="18" charset="-120"/>
                <a:cs typeface="Times New Roman" panose="02020603050405020304" pitchFamily="18" charset="0"/>
              </a:rPr>
              <a:t>carding shop</a:t>
            </a:r>
            <a:endParaRPr kumimoji="0" lang="en-US" altLang="en-US" sz="4800" b="1" i="0" u="none" strike="noStrike" cap="none" normalizeH="0" baseline="0" dirty="0">
              <a:ln>
                <a:noFill/>
              </a:ln>
              <a:solidFill>
                <a:schemeClr val="tx1"/>
              </a:solidFill>
              <a:effectLst/>
            </a:endParaRPr>
          </a:p>
        </p:txBody>
      </p:sp>
      <p:pic>
        <p:nvPicPr>
          <p:cNvPr id="5" name="Picture 4">
            <a:extLst>
              <a:ext uri="{FF2B5EF4-FFF2-40B4-BE49-F238E27FC236}">
                <a16:creationId xmlns:a16="http://schemas.microsoft.com/office/drawing/2014/main" id="{C9AA90F0-1D76-42FE-BD05-CE26D4C40826}"/>
              </a:ext>
            </a:extLst>
          </p:cNvPr>
          <p:cNvPicPr>
            <a:picLocks noChangeAspect="1"/>
          </p:cNvPicPr>
          <p:nvPr/>
        </p:nvPicPr>
        <p:blipFill>
          <a:blip r:embed="rId3"/>
          <a:stretch>
            <a:fillRect/>
          </a:stretch>
        </p:blipFill>
        <p:spPr>
          <a:xfrm>
            <a:off x="1423213" y="1344323"/>
            <a:ext cx="9144000" cy="4963885"/>
          </a:xfrm>
          <a:prstGeom prst="rect">
            <a:avLst/>
          </a:prstGeom>
        </p:spPr>
      </p:pic>
      <p:sp>
        <p:nvSpPr>
          <p:cNvPr id="23" name="Rectangle 16">
            <a:extLst>
              <a:ext uri="{FF2B5EF4-FFF2-40B4-BE49-F238E27FC236}">
                <a16:creationId xmlns:a16="http://schemas.microsoft.com/office/drawing/2014/main" id="{22ECB327-012C-48E2-B6B6-54108EB9F613}"/>
              </a:ext>
            </a:extLst>
          </p:cNvPr>
          <p:cNvSpPr>
            <a:spLocks noChangeArrowheads="1"/>
          </p:cNvSpPr>
          <p:nvPr/>
        </p:nvSpPr>
        <p:spPr bwMode="auto">
          <a:xfrm>
            <a:off x="2198255" y="2743198"/>
            <a:ext cx="7518400" cy="868218"/>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p>
        </p:txBody>
      </p:sp>
      <p:sp>
        <p:nvSpPr>
          <p:cNvPr id="24" name="Text Box 15">
            <a:extLst>
              <a:ext uri="{FF2B5EF4-FFF2-40B4-BE49-F238E27FC236}">
                <a16:creationId xmlns:a16="http://schemas.microsoft.com/office/drawing/2014/main" id="{7D37AD89-A228-4DF4-92DD-0677B39460A6}"/>
              </a:ext>
            </a:extLst>
          </p:cNvPr>
          <p:cNvSpPr txBox="1">
            <a:spLocks noChangeArrowheads="1"/>
          </p:cNvSpPr>
          <p:nvPr/>
        </p:nvSpPr>
        <p:spPr bwMode="auto">
          <a:xfrm>
            <a:off x="103103" y="3295974"/>
            <a:ext cx="1645692" cy="480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zh-TW" sz="1400" dirty="0"/>
              <a:t>Information of one card for carders</a:t>
            </a:r>
          </a:p>
        </p:txBody>
      </p:sp>
      <p:sp>
        <p:nvSpPr>
          <p:cNvPr id="25" name="Straight Arrow Connector 11">
            <a:extLst>
              <a:ext uri="{FF2B5EF4-FFF2-40B4-BE49-F238E27FC236}">
                <a16:creationId xmlns:a16="http://schemas.microsoft.com/office/drawing/2014/main" id="{4DFAB679-91D8-4358-9E8F-30B5B05A6ACE}"/>
              </a:ext>
            </a:extLst>
          </p:cNvPr>
          <p:cNvSpPr>
            <a:spLocks noChangeShapeType="1"/>
          </p:cNvSpPr>
          <p:nvPr/>
        </p:nvSpPr>
        <p:spPr bwMode="auto">
          <a:xfrm flipV="1">
            <a:off x="1237266" y="1621284"/>
            <a:ext cx="775042" cy="211859"/>
          </a:xfrm>
          <a:prstGeom prst="straightConnector1">
            <a:avLst/>
          </a:prstGeom>
          <a:noFill/>
          <a:ln w="6350">
            <a:solidFill>
              <a:srgbClr val="C00000"/>
            </a:solidFill>
            <a:miter lim="800000"/>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Rectangle 16">
            <a:extLst>
              <a:ext uri="{FF2B5EF4-FFF2-40B4-BE49-F238E27FC236}">
                <a16:creationId xmlns:a16="http://schemas.microsoft.com/office/drawing/2014/main" id="{93F5F57F-6D4F-407F-9855-F257E81A0E33}"/>
              </a:ext>
            </a:extLst>
          </p:cNvPr>
          <p:cNvSpPr>
            <a:spLocks noChangeArrowheads="1"/>
          </p:cNvSpPr>
          <p:nvPr/>
        </p:nvSpPr>
        <p:spPr bwMode="auto">
          <a:xfrm>
            <a:off x="1687946" y="1284449"/>
            <a:ext cx="1020618" cy="301614"/>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en-US"/>
          </a:p>
        </p:txBody>
      </p:sp>
      <p:sp>
        <p:nvSpPr>
          <p:cNvPr id="27" name="Straight Arrow Connector 11">
            <a:extLst>
              <a:ext uri="{FF2B5EF4-FFF2-40B4-BE49-F238E27FC236}">
                <a16:creationId xmlns:a16="http://schemas.microsoft.com/office/drawing/2014/main" id="{AC8E28D5-6F41-4DA3-9634-B7B91EFEA1E2}"/>
              </a:ext>
            </a:extLst>
          </p:cNvPr>
          <p:cNvSpPr>
            <a:spLocks noChangeShapeType="1"/>
          </p:cNvSpPr>
          <p:nvPr/>
        </p:nvSpPr>
        <p:spPr bwMode="auto">
          <a:xfrm flipV="1">
            <a:off x="1575613" y="3324254"/>
            <a:ext cx="775042" cy="211859"/>
          </a:xfrm>
          <a:prstGeom prst="straightConnector1">
            <a:avLst/>
          </a:prstGeom>
          <a:noFill/>
          <a:ln w="6350">
            <a:solidFill>
              <a:srgbClr val="C00000"/>
            </a:solidFill>
            <a:miter lim="800000"/>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Text Box 15">
            <a:extLst>
              <a:ext uri="{FF2B5EF4-FFF2-40B4-BE49-F238E27FC236}">
                <a16:creationId xmlns:a16="http://schemas.microsoft.com/office/drawing/2014/main" id="{7B4B459F-07A9-4025-B769-41FC5C9595A9}"/>
              </a:ext>
            </a:extLst>
          </p:cNvPr>
          <p:cNvSpPr txBox="1">
            <a:spLocks noChangeArrowheads="1"/>
          </p:cNvSpPr>
          <p:nvPr/>
        </p:nvSpPr>
        <p:spPr bwMode="auto">
          <a:xfrm>
            <a:off x="360422" y="1710050"/>
            <a:ext cx="969818" cy="316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zh-TW" sz="1400" dirty="0"/>
              <a:t>Card Type</a:t>
            </a:r>
          </a:p>
        </p:txBody>
      </p:sp>
    </p:spTree>
    <p:extLst>
      <p:ext uri="{BB962C8B-B14F-4D97-AF65-F5344CB8AC3E}">
        <p14:creationId xmlns:p14="http://schemas.microsoft.com/office/powerpoint/2010/main" val="37380050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AZSecure</a:t>
            </a:r>
            <a:r>
              <a:rPr lang="en-US" dirty="0" smtClean="0"/>
              <a:t> Data </a:t>
            </a:r>
            <a:r>
              <a:rPr lang="en-US" dirty="0"/>
              <a:t>Collection Overview </a:t>
            </a:r>
          </a:p>
        </p:txBody>
      </p:sp>
      <p:sp>
        <p:nvSpPr>
          <p:cNvPr id="3" name="Content Placeholder 2"/>
          <p:cNvSpPr>
            <a:spLocks noGrp="1"/>
          </p:cNvSpPr>
          <p:nvPr>
            <p:ph idx="1"/>
          </p:nvPr>
        </p:nvSpPr>
        <p:spPr>
          <a:xfrm>
            <a:off x="6800850" y="1933574"/>
            <a:ext cx="4581524" cy="4495800"/>
          </a:xfrm>
        </p:spPr>
        <p:txBody>
          <a:bodyPr>
            <a:normAutofit/>
          </a:bodyPr>
          <a:lstStyle/>
          <a:p>
            <a:pPr marL="0" indent="0">
              <a:buNone/>
            </a:pPr>
            <a:r>
              <a:rPr lang="en-US" dirty="0"/>
              <a:t>In our hacker community data collection, we successfully collected 102 platforms for a total of 43,981,647 records.</a:t>
            </a:r>
          </a:p>
          <a:p>
            <a:pPr lvl="1"/>
            <a:endParaRPr lang="en-US" sz="1800" dirty="0"/>
          </a:p>
          <a:p>
            <a:pPr lvl="1"/>
            <a:r>
              <a:rPr lang="en-US" dirty="0"/>
              <a:t>51 hacker forums, </a:t>
            </a:r>
          </a:p>
          <a:p>
            <a:pPr lvl="1"/>
            <a:r>
              <a:rPr lang="en-US" dirty="0"/>
              <a:t>13 IRC channels, </a:t>
            </a:r>
          </a:p>
          <a:p>
            <a:pPr lvl="1"/>
            <a:r>
              <a:rPr lang="en-US" dirty="0"/>
              <a:t>12 DNMs</a:t>
            </a:r>
          </a:p>
          <a:p>
            <a:pPr lvl="1"/>
            <a:r>
              <a:rPr lang="en-US" dirty="0"/>
              <a:t>26 carding shops</a:t>
            </a:r>
            <a:endParaRPr lang="en-US" i="1" dirty="0"/>
          </a:p>
        </p:txBody>
      </p:sp>
      <p:sp>
        <p:nvSpPr>
          <p:cNvPr id="4" name="Slide Number Placeholder 3"/>
          <p:cNvSpPr>
            <a:spLocks noGrp="1"/>
          </p:cNvSpPr>
          <p:nvPr>
            <p:ph type="sldNum" sz="quarter" idx="4294967295"/>
          </p:nvPr>
        </p:nvSpPr>
        <p:spPr/>
        <p:txBody>
          <a:bodyPr/>
          <a:lstStyle/>
          <a:p>
            <a:fld id="{5656411B-A0C8-4A31-998D-6EC607CBD773}" type="slidenum">
              <a:rPr lang="en-US" smtClean="0"/>
              <a:t>16</a:t>
            </a:fld>
            <a:endParaRPr lang="en-US"/>
          </a:p>
        </p:txBody>
      </p:sp>
      <p:graphicFrame>
        <p:nvGraphicFramePr>
          <p:cNvPr id="5" name="Table 4">
            <a:extLst>
              <a:ext uri="{FF2B5EF4-FFF2-40B4-BE49-F238E27FC236}">
                <a16:creationId xmlns:a16="http://schemas.microsoft.com/office/drawing/2014/main" id="{53A69432-C3FF-40D7-976D-B33DADBC3B0B}"/>
              </a:ext>
            </a:extLst>
          </p:cNvPr>
          <p:cNvGraphicFramePr>
            <a:graphicFrameLocks noGrp="1"/>
          </p:cNvGraphicFramePr>
          <p:nvPr>
            <p:extLst>
              <p:ext uri="{D42A27DB-BD31-4B8C-83A1-F6EECF244321}">
                <p14:modId xmlns:p14="http://schemas.microsoft.com/office/powerpoint/2010/main" val="846266080"/>
              </p:ext>
            </p:extLst>
          </p:nvPr>
        </p:nvGraphicFramePr>
        <p:xfrm>
          <a:off x="962024" y="1933574"/>
          <a:ext cx="4581525" cy="3552690"/>
        </p:xfrm>
        <a:graphic>
          <a:graphicData uri="http://schemas.openxmlformats.org/drawingml/2006/table">
            <a:tbl>
              <a:tblPr firstRow="1" firstCol="1" bandRow="1">
                <a:tableStyleId>{5C22544A-7EE6-4342-B048-85BDC9FD1C3A}</a:tableStyleId>
              </a:tblPr>
              <a:tblGrid>
                <a:gridCol w="1142237">
                  <a:extLst>
                    <a:ext uri="{9D8B030D-6E8A-4147-A177-3AD203B41FA5}">
                      <a16:colId xmlns:a16="http://schemas.microsoft.com/office/drawing/2014/main" val="1406970335"/>
                    </a:ext>
                  </a:extLst>
                </a:gridCol>
                <a:gridCol w="1019114">
                  <a:extLst>
                    <a:ext uri="{9D8B030D-6E8A-4147-A177-3AD203B41FA5}">
                      <a16:colId xmlns:a16="http://schemas.microsoft.com/office/drawing/2014/main" val="2951505713"/>
                    </a:ext>
                  </a:extLst>
                </a:gridCol>
                <a:gridCol w="1146730">
                  <a:extLst>
                    <a:ext uri="{9D8B030D-6E8A-4147-A177-3AD203B41FA5}">
                      <a16:colId xmlns:a16="http://schemas.microsoft.com/office/drawing/2014/main" val="3399042915"/>
                    </a:ext>
                  </a:extLst>
                </a:gridCol>
                <a:gridCol w="1273444">
                  <a:extLst>
                    <a:ext uri="{9D8B030D-6E8A-4147-A177-3AD203B41FA5}">
                      <a16:colId xmlns:a16="http://schemas.microsoft.com/office/drawing/2014/main" val="2342194197"/>
                    </a:ext>
                  </a:extLst>
                </a:gridCol>
              </a:tblGrid>
              <a:tr h="359800">
                <a:tc>
                  <a:txBody>
                    <a:bodyPr/>
                    <a:lstStyle/>
                    <a:p>
                      <a:pPr marL="0" marR="0" indent="0" algn="ctr">
                        <a:lnSpc>
                          <a:spcPct val="105000"/>
                        </a:lnSpc>
                        <a:spcBef>
                          <a:spcPts val="300"/>
                        </a:spcBef>
                        <a:spcAft>
                          <a:spcPts val="300"/>
                        </a:spcAft>
                      </a:pPr>
                      <a:r>
                        <a:rPr lang="en-US" sz="1600" dirty="0">
                          <a:effectLst/>
                        </a:rPr>
                        <a:t>Platform</a:t>
                      </a:r>
                      <a:endParaRPr lang="en-US" sz="2000" dirty="0">
                        <a:effectLst/>
                        <a:latin typeface="Times New Roman" panose="02020603050405020304" pitchFamily="18" charset="0"/>
                        <a:ea typeface="PMingLiU" panose="02020500000000000000" pitchFamily="18" charset="-120"/>
                      </a:endParaRPr>
                    </a:p>
                  </a:txBody>
                  <a:tcPr marL="68580" marR="68580" marT="0" marB="0"/>
                </a:tc>
                <a:tc>
                  <a:txBody>
                    <a:bodyPr/>
                    <a:lstStyle/>
                    <a:p>
                      <a:pPr marL="0" marR="0" indent="0" algn="ctr">
                        <a:lnSpc>
                          <a:spcPct val="105000"/>
                        </a:lnSpc>
                        <a:spcBef>
                          <a:spcPts val="300"/>
                        </a:spcBef>
                        <a:spcAft>
                          <a:spcPts val="300"/>
                        </a:spcAft>
                      </a:pPr>
                      <a:r>
                        <a:rPr lang="en-US" sz="1600" dirty="0">
                          <a:effectLst/>
                        </a:rPr>
                        <a:t># of </a:t>
                      </a:r>
                      <a:r>
                        <a:rPr lang="en-US" sz="1600" dirty="0" smtClean="0">
                          <a:effectLst/>
                        </a:rPr>
                        <a:t>Platforms</a:t>
                      </a:r>
                      <a:endParaRPr lang="en-US" sz="2000" dirty="0">
                        <a:effectLst/>
                        <a:latin typeface="Times New Roman" panose="02020603050405020304" pitchFamily="18" charset="0"/>
                        <a:ea typeface="PMingLiU" panose="02020500000000000000" pitchFamily="18" charset="-120"/>
                      </a:endParaRPr>
                    </a:p>
                  </a:txBody>
                  <a:tcPr marL="68580" marR="68580" marT="0" marB="0"/>
                </a:tc>
                <a:tc>
                  <a:txBody>
                    <a:bodyPr/>
                    <a:lstStyle/>
                    <a:p>
                      <a:pPr marL="0" marR="0" indent="0" algn="ctr">
                        <a:lnSpc>
                          <a:spcPct val="105000"/>
                        </a:lnSpc>
                        <a:spcBef>
                          <a:spcPts val="300"/>
                        </a:spcBef>
                        <a:spcAft>
                          <a:spcPts val="300"/>
                        </a:spcAft>
                      </a:pPr>
                      <a:r>
                        <a:rPr lang="en-US" sz="1600" dirty="0">
                          <a:effectLst/>
                        </a:rPr>
                        <a:t># of Records</a:t>
                      </a:r>
                      <a:endParaRPr lang="en-US" sz="2000" dirty="0">
                        <a:effectLst/>
                        <a:latin typeface="Times New Roman" panose="02020603050405020304" pitchFamily="18" charset="0"/>
                        <a:ea typeface="PMingLiU" panose="02020500000000000000" pitchFamily="18" charset="-120"/>
                      </a:endParaRPr>
                    </a:p>
                  </a:txBody>
                  <a:tcPr marL="68580" marR="68580" marT="0" marB="0"/>
                </a:tc>
                <a:tc>
                  <a:txBody>
                    <a:bodyPr/>
                    <a:lstStyle/>
                    <a:p>
                      <a:pPr marL="0" marR="0" indent="0" algn="ctr">
                        <a:lnSpc>
                          <a:spcPct val="105000"/>
                        </a:lnSpc>
                        <a:spcBef>
                          <a:spcPts val="300"/>
                        </a:spcBef>
                        <a:spcAft>
                          <a:spcPts val="300"/>
                        </a:spcAft>
                      </a:pPr>
                      <a:r>
                        <a:rPr lang="en-US" sz="1600" dirty="0">
                          <a:effectLst/>
                        </a:rPr>
                        <a:t>Languages</a:t>
                      </a:r>
                      <a:endParaRPr lang="en-US" sz="2000" dirty="0">
                        <a:effectLst/>
                        <a:latin typeface="Times New Roman" panose="02020603050405020304" pitchFamily="18" charset="0"/>
                        <a:ea typeface="PMingLiU" panose="02020500000000000000" pitchFamily="18" charset="-120"/>
                      </a:endParaRPr>
                    </a:p>
                  </a:txBody>
                  <a:tcPr marL="68580" marR="68580" marT="0" marB="0"/>
                </a:tc>
                <a:extLst>
                  <a:ext uri="{0D108BD9-81ED-4DB2-BD59-A6C34878D82A}">
                    <a16:rowId xmlns:a16="http://schemas.microsoft.com/office/drawing/2014/main" val="2480034555"/>
                  </a:ext>
                </a:extLst>
              </a:tr>
              <a:tr h="736606">
                <a:tc>
                  <a:txBody>
                    <a:bodyPr/>
                    <a:lstStyle/>
                    <a:p>
                      <a:pPr marL="0" marR="0" indent="0" algn="ctr">
                        <a:lnSpc>
                          <a:spcPct val="105000"/>
                        </a:lnSpc>
                        <a:spcBef>
                          <a:spcPts val="300"/>
                        </a:spcBef>
                        <a:spcAft>
                          <a:spcPts val="300"/>
                        </a:spcAft>
                      </a:pPr>
                      <a:r>
                        <a:rPr lang="en-US" sz="1400" dirty="0">
                          <a:effectLst/>
                        </a:rPr>
                        <a:t>Forums</a:t>
                      </a:r>
                      <a:endParaRPr lang="en-US" sz="1800" dirty="0">
                        <a:effectLst/>
                        <a:latin typeface="Times New Roman" panose="02020603050405020304" pitchFamily="18" charset="0"/>
                        <a:ea typeface="PMingLiU" panose="02020500000000000000" pitchFamily="18" charset="-120"/>
                      </a:endParaRPr>
                    </a:p>
                  </a:txBody>
                  <a:tcPr marL="68580" marR="68580" marT="0" marB="0" anchor="ctr"/>
                </a:tc>
                <a:tc>
                  <a:txBody>
                    <a:bodyPr/>
                    <a:lstStyle/>
                    <a:p>
                      <a:pPr marL="0" marR="0" indent="0" algn="ctr">
                        <a:lnSpc>
                          <a:spcPct val="105000"/>
                        </a:lnSpc>
                        <a:spcBef>
                          <a:spcPts val="300"/>
                        </a:spcBef>
                        <a:spcAft>
                          <a:spcPts val="300"/>
                        </a:spcAft>
                      </a:pPr>
                      <a:r>
                        <a:rPr lang="en-US" sz="1400">
                          <a:effectLst/>
                        </a:rPr>
                        <a:t>51 forums</a:t>
                      </a:r>
                      <a:endParaRPr lang="en-US" sz="1800">
                        <a:effectLst/>
                        <a:latin typeface="Times New Roman" panose="02020603050405020304" pitchFamily="18" charset="0"/>
                        <a:ea typeface="PMingLiU" panose="02020500000000000000" pitchFamily="18" charset="-120"/>
                      </a:endParaRPr>
                    </a:p>
                  </a:txBody>
                  <a:tcPr marL="68580" marR="68580" marT="0" marB="0" anchor="ctr"/>
                </a:tc>
                <a:tc>
                  <a:txBody>
                    <a:bodyPr/>
                    <a:lstStyle/>
                    <a:p>
                      <a:pPr marL="0" marR="0" indent="0" algn="ctr">
                        <a:lnSpc>
                          <a:spcPct val="105000"/>
                        </a:lnSpc>
                        <a:spcBef>
                          <a:spcPts val="300"/>
                        </a:spcBef>
                        <a:spcAft>
                          <a:spcPts val="300"/>
                        </a:spcAft>
                      </a:pPr>
                      <a:r>
                        <a:rPr lang="en-US" sz="1400" kern="1200" dirty="0">
                          <a:solidFill>
                            <a:schemeClr val="dk1"/>
                          </a:solidFill>
                          <a:effectLst/>
                          <a:latin typeface="+mn-lt"/>
                          <a:ea typeface="+mn-ea"/>
                          <a:cs typeface="+mn-cs"/>
                        </a:rPr>
                        <a:t>32,266,852 </a:t>
                      </a:r>
                      <a:r>
                        <a:rPr lang="en-US" sz="1400" dirty="0">
                          <a:effectLst/>
                        </a:rPr>
                        <a:t> posts</a:t>
                      </a:r>
                      <a:endParaRPr lang="en-US" sz="1400" dirty="0">
                        <a:effectLst/>
                        <a:latin typeface="Times New Roman" panose="02020603050405020304" pitchFamily="18" charset="0"/>
                        <a:ea typeface="PMingLiU" panose="02020500000000000000" pitchFamily="18" charset="-120"/>
                      </a:endParaRPr>
                    </a:p>
                  </a:txBody>
                  <a:tcPr marL="68580" marR="68580" marT="0" marB="0" anchor="ctr"/>
                </a:tc>
                <a:tc>
                  <a:txBody>
                    <a:bodyPr/>
                    <a:lstStyle/>
                    <a:p>
                      <a:pPr marL="0" marR="0" indent="0" algn="ctr">
                        <a:lnSpc>
                          <a:spcPct val="105000"/>
                        </a:lnSpc>
                        <a:spcBef>
                          <a:spcPts val="300"/>
                        </a:spcBef>
                        <a:spcAft>
                          <a:spcPts val="300"/>
                        </a:spcAft>
                      </a:pPr>
                      <a:r>
                        <a:rPr lang="en-US" sz="1400" dirty="0">
                          <a:effectLst/>
                        </a:rPr>
                        <a:t>English/ Russian/ Arabic</a:t>
                      </a:r>
                      <a:endParaRPr lang="en-US" sz="1800" dirty="0">
                        <a:effectLst/>
                        <a:latin typeface="Times New Roman" panose="02020603050405020304" pitchFamily="18" charset="0"/>
                        <a:ea typeface="PMingLiU" panose="02020500000000000000" pitchFamily="18" charset="-120"/>
                      </a:endParaRPr>
                    </a:p>
                  </a:txBody>
                  <a:tcPr marL="68580" marR="68580" marT="0" marB="0" anchor="ctr"/>
                </a:tc>
                <a:extLst>
                  <a:ext uri="{0D108BD9-81ED-4DB2-BD59-A6C34878D82A}">
                    <a16:rowId xmlns:a16="http://schemas.microsoft.com/office/drawing/2014/main" val="2078211205"/>
                  </a:ext>
                </a:extLst>
              </a:tr>
              <a:tr h="736606">
                <a:tc>
                  <a:txBody>
                    <a:bodyPr/>
                    <a:lstStyle/>
                    <a:p>
                      <a:pPr marL="0" marR="0" indent="0" algn="ctr">
                        <a:lnSpc>
                          <a:spcPct val="105000"/>
                        </a:lnSpc>
                        <a:spcBef>
                          <a:spcPts val="300"/>
                        </a:spcBef>
                        <a:spcAft>
                          <a:spcPts val="300"/>
                        </a:spcAft>
                      </a:pPr>
                      <a:r>
                        <a:rPr lang="en-US" sz="1400" dirty="0">
                          <a:effectLst/>
                        </a:rPr>
                        <a:t>IRC</a:t>
                      </a:r>
                      <a:endParaRPr lang="en-US" sz="1800" dirty="0">
                        <a:effectLst/>
                        <a:latin typeface="Times New Roman" panose="02020603050405020304" pitchFamily="18" charset="0"/>
                        <a:ea typeface="PMingLiU" panose="02020500000000000000" pitchFamily="18" charset="-120"/>
                      </a:endParaRPr>
                    </a:p>
                  </a:txBody>
                  <a:tcPr marL="68580" marR="68580" marT="0" marB="0" anchor="ctr"/>
                </a:tc>
                <a:tc>
                  <a:txBody>
                    <a:bodyPr/>
                    <a:lstStyle/>
                    <a:p>
                      <a:pPr marL="0" marR="0" indent="0" algn="ctr">
                        <a:lnSpc>
                          <a:spcPct val="105000"/>
                        </a:lnSpc>
                        <a:spcBef>
                          <a:spcPts val="300"/>
                        </a:spcBef>
                        <a:spcAft>
                          <a:spcPts val="300"/>
                        </a:spcAft>
                      </a:pPr>
                      <a:r>
                        <a:rPr lang="en-US" sz="1400">
                          <a:effectLst/>
                        </a:rPr>
                        <a:t>13 channels</a:t>
                      </a:r>
                      <a:endParaRPr lang="en-US" sz="1800">
                        <a:effectLst/>
                        <a:latin typeface="Times New Roman" panose="02020603050405020304" pitchFamily="18" charset="0"/>
                        <a:ea typeface="PMingLiU" panose="02020500000000000000" pitchFamily="18" charset="-120"/>
                      </a:endParaRPr>
                    </a:p>
                  </a:txBody>
                  <a:tcPr marL="68580" marR="68580" marT="0" marB="0" anchor="ctr"/>
                </a:tc>
                <a:tc>
                  <a:txBody>
                    <a:bodyPr/>
                    <a:lstStyle/>
                    <a:p>
                      <a:pPr marL="0" marR="0" indent="0" algn="ctr">
                        <a:lnSpc>
                          <a:spcPct val="105000"/>
                        </a:lnSpc>
                        <a:spcBef>
                          <a:spcPts val="300"/>
                        </a:spcBef>
                        <a:spcAft>
                          <a:spcPts val="300"/>
                        </a:spcAft>
                      </a:pPr>
                      <a:r>
                        <a:rPr lang="en-US" sz="1400" dirty="0">
                          <a:effectLst/>
                        </a:rPr>
                        <a:t>2,791,120 lines of conversation</a:t>
                      </a:r>
                      <a:endParaRPr lang="en-US" sz="1800" dirty="0">
                        <a:effectLst/>
                        <a:latin typeface="Times New Roman" panose="02020603050405020304" pitchFamily="18" charset="0"/>
                        <a:ea typeface="PMingLiU" panose="02020500000000000000" pitchFamily="18" charset="-120"/>
                      </a:endParaRPr>
                    </a:p>
                  </a:txBody>
                  <a:tcPr marL="68580" marR="68580" marT="0" marB="0" anchor="ctr"/>
                </a:tc>
                <a:tc>
                  <a:txBody>
                    <a:bodyPr/>
                    <a:lstStyle/>
                    <a:p>
                      <a:pPr marL="0" marR="0" indent="0" algn="ctr">
                        <a:lnSpc>
                          <a:spcPct val="105000"/>
                        </a:lnSpc>
                        <a:spcBef>
                          <a:spcPts val="300"/>
                        </a:spcBef>
                        <a:spcAft>
                          <a:spcPts val="300"/>
                        </a:spcAft>
                      </a:pPr>
                      <a:r>
                        <a:rPr lang="en-US" sz="1400">
                          <a:effectLst/>
                        </a:rPr>
                        <a:t>English</a:t>
                      </a:r>
                      <a:endParaRPr lang="en-US" sz="1800">
                        <a:effectLst/>
                        <a:latin typeface="Times New Roman" panose="02020603050405020304" pitchFamily="18" charset="0"/>
                        <a:ea typeface="PMingLiU" panose="02020500000000000000" pitchFamily="18" charset="-120"/>
                      </a:endParaRPr>
                    </a:p>
                  </a:txBody>
                  <a:tcPr marL="68580" marR="68580" marT="0" marB="0" anchor="ctr"/>
                </a:tc>
                <a:extLst>
                  <a:ext uri="{0D108BD9-81ED-4DB2-BD59-A6C34878D82A}">
                    <a16:rowId xmlns:a16="http://schemas.microsoft.com/office/drawing/2014/main" val="4147298014"/>
                  </a:ext>
                </a:extLst>
              </a:tr>
              <a:tr h="736606">
                <a:tc>
                  <a:txBody>
                    <a:bodyPr/>
                    <a:lstStyle/>
                    <a:p>
                      <a:pPr marL="0" marR="0" indent="0" algn="ctr">
                        <a:lnSpc>
                          <a:spcPct val="105000"/>
                        </a:lnSpc>
                        <a:spcBef>
                          <a:spcPts val="300"/>
                        </a:spcBef>
                        <a:spcAft>
                          <a:spcPts val="300"/>
                        </a:spcAft>
                      </a:pPr>
                      <a:r>
                        <a:rPr lang="en-US" sz="1400">
                          <a:effectLst/>
                        </a:rPr>
                        <a:t>DNM</a:t>
                      </a:r>
                      <a:endParaRPr lang="en-US" sz="1800">
                        <a:effectLst/>
                        <a:latin typeface="Times New Roman" panose="02020603050405020304" pitchFamily="18" charset="0"/>
                        <a:ea typeface="PMingLiU" panose="02020500000000000000" pitchFamily="18" charset="-120"/>
                      </a:endParaRPr>
                    </a:p>
                  </a:txBody>
                  <a:tcPr marL="68580" marR="68580" marT="0" marB="0" anchor="ctr"/>
                </a:tc>
                <a:tc>
                  <a:txBody>
                    <a:bodyPr/>
                    <a:lstStyle/>
                    <a:p>
                      <a:pPr marL="0" marR="0" indent="0" algn="ctr">
                        <a:lnSpc>
                          <a:spcPct val="105000"/>
                        </a:lnSpc>
                        <a:spcBef>
                          <a:spcPts val="300"/>
                        </a:spcBef>
                        <a:spcAft>
                          <a:spcPts val="300"/>
                        </a:spcAft>
                      </a:pPr>
                      <a:r>
                        <a:rPr lang="en-US" sz="1400">
                          <a:effectLst/>
                        </a:rPr>
                        <a:t>12 markets</a:t>
                      </a:r>
                      <a:endParaRPr lang="en-US" sz="1800">
                        <a:effectLst/>
                        <a:latin typeface="Times New Roman" panose="02020603050405020304" pitchFamily="18" charset="0"/>
                        <a:ea typeface="PMingLiU" panose="02020500000000000000" pitchFamily="18" charset="-120"/>
                      </a:endParaRPr>
                    </a:p>
                  </a:txBody>
                  <a:tcPr marL="68580" marR="68580" marT="0" marB="0" anchor="ctr"/>
                </a:tc>
                <a:tc>
                  <a:txBody>
                    <a:bodyPr/>
                    <a:lstStyle/>
                    <a:p>
                      <a:pPr marL="0" marR="0" indent="0" algn="ctr">
                        <a:lnSpc>
                          <a:spcPct val="105000"/>
                        </a:lnSpc>
                        <a:spcBef>
                          <a:spcPts val="300"/>
                        </a:spcBef>
                        <a:spcAft>
                          <a:spcPts val="300"/>
                        </a:spcAft>
                      </a:pPr>
                      <a:r>
                        <a:rPr lang="en-US" sz="1400" dirty="0">
                          <a:effectLst/>
                        </a:rPr>
                        <a:t>249,597 listings</a:t>
                      </a:r>
                      <a:endParaRPr lang="en-US" sz="1800" dirty="0">
                        <a:effectLst/>
                        <a:latin typeface="Times New Roman" panose="02020603050405020304" pitchFamily="18" charset="0"/>
                        <a:ea typeface="PMingLiU" panose="02020500000000000000" pitchFamily="18" charset="-120"/>
                      </a:endParaRPr>
                    </a:p>
                  </a:txBody>
                  <a:tcPr marL="68580" marR="68580" marT="0" marB="0" anchor="ctr"/>
                </a:tc>
                <a:tc>
                  <a:txBody>
                    <a:bodyPr/>
                    <a:lstStyle/>
                    <a:p>
                      <a:pPr marL="0" marR="0" indent="0" algn="ctr">
                        <a:lnSpc>
                          <a:spcPct val="105000"/>
                        </a:lnSpc>
                        <a:spcBef>
                          <a:spcPts val="300"/>
                        </a:spcBef>
                        <a:spcAft>
                          <a:spcPts val="300"/>
                        </a:spcAft>
                      </a:pPr>
                      <a:r>
                        <a:rPr lang="en-US" sz="1400">
                          <a:effectLst/>
                        </a:rPr>
                        <a:t>English/ Russian/ French</a:t>
                      </a:r>
                      <a:endParaRPr lang="en-US" sz="1800">
                        <a:effectLst/>
                        <a:latin typeface="Times New Roman" panose="02020603050405020304" pitchFamily="18" charset="0"/>
                        <a:ea typeface="PMingLiU" panose="02020500000000000000" pitchFamily="18" charset="-120"/>
                      </a:endParaRPr>
                    </a:p>
                  </a:txBody>
                  <a:tcPr marL="68580" marR="68580" marT="0" marB="0" anchor="ctr"/>
                </a:tc>
                <a:extLst>
                  <a:ext uri="{0D108BD9-81ED-4DB2-BD59-A6C34878D82A}">
                    <a16:rowId xmlns:a16="http://schemas.microsoft.com/office/drawing/2014/main" val="2525258748"/>
                  </a:ext>
                </a:extLst>
              </a:tr>
              <a:tr h="830808">
                <a:tc>
                  <a:txBody>
                    <a:bodyPr/>
                    <a:lstStyle/>
                    <a:p>
                      <a:pPr marL="0" marR="0" indent="0" algn="ctr">
                        <a:lnSpc>
                          <a:spcPct val="105000"/>
                        </a:lnSpc>
                        <a:spcBef>
                          <a:spcPts val="300"/>
                        </a:spcBef>
                        <a:spcAft>
                          <a:spcPts val="300"/>
                        </a:spcAft>
                      </a:pPr>
                      <a:r>
                        <a:rPr lang="en-US" sz="1400" dirty="0">
                          <a:effectLst/>
                        </a:rPr>
                        <a:t>Carding Shops</a:t>
                      </a:r>
                      <a:endParaRPr lang="en-US" sz="1800" dirty="0">
                        <a:effectLst/>
                        <a:latin typeface="Times New Roman" panose="02020603050405020304" pitchFamily="18" charset="0"/>
                        <a:ea typeface="PMingLiU" panose="02020500000000000000" pitchFamily="18" charset="-120"/>
                      </a:endParaRPr>
                    </a:p>
                  </a:txBody>
                  <a:tcPr marL="68580" marR="68580" marT="0" marB="0" anchor="ctr"/>
                </a:tc>
                <a:tc>
                  <a:txBody>
                    <a:bodyPr/>
                    <a:lstStyle/>
                    <a:p>
                      <a:pPr marL="0" marR="0" indent="0" algn="ctr">
                        <a:lnSpc>
                          <a:spcPct val="105000"/>
                        </a:lnSpc>
                        <a:spcBef>
                          <a:spcPts val="300"/>
                        </a:spcBef>
                        <a:spcAft>
                          <a:spcPts val="300"/>
                        </a:spcAft>
                      </a:pPr>
                      <a:r>
                        <a:rPr lang="en-US" sz="1400">
                          <a:effectLst/>
                        </a:rPr>
                        <a:t>26 shops</a:t>
                      </a:r>
                      <a:endParaRPr lang="en-US" sz="1800">
                        <a:effectLst/>
                        <a:latin typeface="Times New Roman" panose="02020603050405020304" pitchFamily="18" charset="0"/>
                        <a:ea typeface="PMingLiU" panose="02020500000000000000" pitchFamily="18" charset="-120"/>
                      </a:endParaRPr>
                    </a:p>
                  </a:txBody>
                  <a:tcPr marL="68580" marR="68580" marT="0" marB="0" anchor="ctr"/>
                </a:tc>
                <a:tc>
                  <a:txBody>
                    <a:bodyPr/>
                    <a:lstStyle/>
                    <a:p>
                      <a:pPr marL="0" marR="0" indent="0" algn="ctr">
                        <a:lnSpc>
                          <a:spcPct val="105000"/>
                        </a:lnSpc>
                        <a:spcBef>
                          <a:spcPts val="300"/>
                        </a:spcBef>
                        <a:spcAft>
                          <a:spcPts val="300"/>
                        </a:spcAft>
                      </a:pPr>
                      <a:r>
                        <a:rPr lang="en-US" sz="1400" dirty="0">
                          <a:effectLst/>
                        </a:rPr>
                        <a:t>8,674,078</a:t>
                      </a:r>
                      <a:r>
                        <a:rPr lang="en-US" sz="1800" dirty="0">
                          <a:effectLst/>
                        </a:rPr>
                        <a:t> </a:t>
                      </a:r>
                      <a:r>
                        <a:rPr lang="en-US" sz="1400" dirty="0">
                          <a:effectLst/>
                        </a:rPr>
                        <a:t>listings</a:t>
                      </a:r>
                      <a:endParaRPr lang="en-US" sz="1800" dirty="0">
                        <a:effectLst/>
                        <a:latin typeface="Times New Roman" panose="02020603050405020304" pitchFamily="18" charset="0"/>
                        <a:ea typeface="PMingLiU" panose="02020500000000000000" pitchFamily="18" charset="-120"/>
                      </a:endParaRPr>
                    </a:p>
                  </a:txBody>
                  <a:tcPr marL="68580" marR="68580" marT="0" marB="0" anchor="ctr"/>
                </a:tc>
                <a:tc>
                  <a:txBody>
                    <a:bodyPr/>
                    <a:lstStyle/>
                    <a:p>
                      <a:pPr marL="0" marR="0" indent="0" algn="ctr">
                        <a:lnSpc>
                          <a:spcPct val="105000"/>
                        </a:lnSpc>
                        <a:spcBef>
                          <a:spcPts val="300"/>
                        </a:spcBef>
                        <a:spcAft>
                          <a:spcPts val="300"/>
                        </a:spcAft>
                      </a:pPr>
                      <a:r>
                        <a:rPr lang="en-US" sz="1400" dirty="0">
                          <a:effectLst/>
                        </a:rPr>
                        <a:t>English</a:t>
                      </a:r>
                      <a:endParaRPr lang="en-US" sz="1800" dirty="0">
                        <a:effectLst/>
                        <a:latin typeface="Times New Roman" panose="02020603050405020304" pitchFamily="18" charset="0"/>
                        <a:ea typeface="PMingLiU" panose="02020500000000000000" pitchFamily="18" charset="-120"/>
                      </a:endParaRPr>
                    </a:p>
                  </a:txBody>
                  <a:tcPr marL="68580" marR="68580" marT="0" marB="0" anchor="ctr"/>
                </a:tc>
                <a:extLst>
                  <a:ext uri="{0D108BD9-81ED-4DB2-BD59-A6C34878D82A}">
                    <a16:rowId xmlns:a16="http://schemas.microsoft.com/office/drawing/2014/main" val="4153687006"/>
                  </a:ext>
                </a:extLst>
              </a:tr>
            </a:tbl>
          </a:graphicData>
        </a:graphic>
      </p:graphicFrame>
      <p:sp>
        <p:nvSpPr>
          <p:cNvPr id="7" name="TextBox 6">
            <a:extLst>
              <a:ext uri="{FF2B5EF4-FFF2-40B4-BE49-F238E27FC236}">
                <a16:creationId xmlns:a16="http://schemas.microsoft.com/office/drawing/2014/main" id="{D3BD16D1-6153-4C5F-B822-5CAAAB12CDD8}"/>
              </a:ext>
            </a:extLst>
          </p:cNvPr>
          <p:cNvSpPr txBox="1"/>
          <p:nvPr/>
        </p:nvSpPr>
        <p:spPr>
          <a:xfrm>
            <a:off x="623886" y="5717466"/>
            <a:ext cx="5257800" cy="369332"/>
          </a:xfrm>
          <a:prstGeom prst="rect">
            <a:avLst/>
          </a:prstGeom>
          <a:noFill/>
        </p:spPr>
        <p:txBody>
          <a:bodyPr wrap="square" rtlCol="0">
            <a:spAutoFit/>
          </a:bodyPr>
          <a:lstStyle/>
          <a:p>
            <a:r>
              <a:rPr lang="en-US" b="1" dirty="0"/>
              <a:t>Table 2. Hacker Community Data Collection Summary</a:t>
            </a:r>
            <a:endParaRPr lang="en-US" dirty="0"/>
          </a:p>
        </p:txBody>
      </p:sp>
    </p:spTree>
    <p:extLst>
      <p:ext uri="{BB962C8B-B14F-4D97-AF65-F5344CB8AC3E}">
        <p14:creationId xmlns:p14="http://schemas.microsoft.com/office/powerpoint/2010/main" val="10697535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Integration and Visualization</a:t>
            </a:r>
          </a:p>
        </p:txBody>
      </p:sp>
      <p:sp>
        <p:nvSpPr>
          <p:cNvPr id="4" name="Slide Number Placeholder 3"/>
          <p:cNvSpPr>
            <a:spLocks noGrp="1"/>
          </p:cNvSpPr>
          <p:nvPr>
            <p:ph type="sldNum" sz="quarter" idx="4294967295"/>
          </p:nvPr>
        </p:nvSpPr>
        <p:spPr/>
        <p:txBody>
          <a:bodyPr/>
          <a:lstStyle/>
          <a:p>
            <a:fld id="{5656411B-A0C8-4A31-998D-6EC607CBD773}" type="slidenum">
              <a:rPr lang="en-US" smtClean="0"/>
              <a:t>17</a:t>
            </a:fld>
            <a:endParaRPr lang="en-US"/>
          </a:p>
        </p:txBody>
      </p:sp>
      <p:sp>
        <p:nvSpPr>
          <p:cNvPr id="7" name="Rectangle 2">
            <a:extLst>
              <a:ext uri="{FF2B5EF4-FFF2-40B4-BE49-F238E27FC236}">
                <a16:creationId xmlns:a16="http://schemas.microsoft.com/office/drawing/2014/main" id="{920F63BC-C9F1-498A-9343-30A57F7A8C97}"/>
              </a:ext>
            </a:extLst>
          </p:cNvPr>
          <p:cNvSpPr>
            <a:spLocks noChangeArrowheads="1"/>
          </p:cNvSpPr>
          <p:nvPr/>
        </p:nvSpPr>
        <p:spPr bwMode="auto">
          <a:xfrm>
            <a:off x="381000" y="101690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4097" name="Picture 10" descr="../../Desktop/Screen%20Shot%202018-07-16%20at%2010.44.22%20PM.png">
            <a:extLst>
              <a:ext uri="{FF2B5EF4-FFF2-40B4-BE49-F238E27FC236}">
                <a16:creationId xmlns:a16="http://schemas.microsoft.com/office/drawing/2014/main" id="{007E54F1-BE9F-4C40-A3F6-BDE7DE0DF1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85659"/>
            <a:ext cx="5322224" cy="419326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5D69A2B8-7E5A-4D64-9C25-583F36BF5EB2}"/>
              </a:ext>
            </a:extLst>
          </p:cNvPr>
          <p:cNvSpPr>
            <a:spLocks noChangeArrowheads="1"/>
          </p:cNvSpPr>
          <p:nvPr/>
        </p:nvSpPr>
        <p:spPr bwMode="auto">
          <a:xfrm>
            <a:off x="95250" y="5778926"/>
            <a:ext cx="579847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indent="128588" algn="just" eaLnBrk="0" fontAlgn="base" hangingPunct="0">
              <a:spcBef>
                <a:spcPct val="0"/>
              </a:spcBef>
              <a:spcAft>
                <a:spcPct val="0"/>
              </a:spcAft>
            </a:pPr>
            <a:r>
              <a:rPr lang="en-US" altLang="en-US" b="1" dirty="0">
                <a:ea typeface="宋体" panose="02010600030101010101" pitchFamily="2" charset="-122"/>
                <a:cs typeface="Times New Roman" panose="02020603050405020304" pitchFamily="18" charset="0"/>
              </a:rPr>
              <a:t>Figure 6. (a) scorecard of active and expired cards, (b) locations, (3) search, sort, and filter functions, and (d) frequency of cards based on zip code</a:t>
            </a:r>
            <a:endParaRPr lang="en-US" altLang="en-US" b="1" dirty="0"/>
          </a:p>
          <a:p>
            <a:pPr indent="128588" algn="just" eaLnBrk="0" fontAlgn="base" hangingPunct="0">
              <a:spcBef>
                <a:spcPct val="0"/>
              </a:spcBef>
              <a:spcAft>
                <a:spcPct val="0"/>
              </a:spcAft>
            </a:pPr>
            <a:endParaRPr kumimoji="0" lang="en-US" altLang="en-US" b="1" i="0" u="none" strike="noStrike" cap="none" normalizeH="0" baseline="0" dirty="0">
              <a:ln>
                <a:noFill/>
              </a:ln>
              <a:solidFill>
                <a:schemeClr val="tx1"/>
              </a:solidFill>
              <a:effectLst/>
            </a:endParaRPr>
          </a:p>
        </p:txBody>
      </p:sp>
      <p:sp>
        <p:nvSpPr>
          <p:cNvPr id="9" name="Rectangle 8">
            <a:extLst>
              <a:ext uri="{FF2B5EF4-FFF2-40B4-BE49-F238E27FC236}">
                <a16:creationId xmlns:a16="http://schemas.microsoft.com/office/drawing/2014/main" id="{C361D3D0-47FB-4614-A729-51DCBE83C67B}"/>
              </a:ext>
            </a:extLst>
          </p:cNvPr>
          <p:cNvSpPr/>
          <p:nvPr/>
        </p:nvSpPr>
        <p:spPr>
          <a:xfrm>
            <a:off x="6084224" y="5428813"/>
            <a:ext cx="6096000" cy="1292662"/>
          </a:xfrm>
          <a:prstGeom prst="rect">
            <a:avLst/>
          </a:prstGeom>
        </p:spPr>
        <p:txBody>
          <a:bodyPr>
            <a:spAutoFit/>
          </a:bodyPr>
          <a:lstStyle/>
          <a:p>
            <a:r>
              <a:rPr lang="en-US" sz="2400" b="1" dirty="0">
                <a:solidFill>
                  <a:srgbClr val="000000"/>
                </a:solidFill>
                <a:ea typeface="宋体" panose="02010600030101010101" pitchFamily="2" charset="-122"/>
              </a:rPr>
              <a:t/>
            </a:r>
            <a:br>
              <a:rPr lang="en-US" sz="2400" b="1" dirty="0">
                <a:solidFill>
                  <a:srgbClr val="000000"/>
                </a:solidFill>
                <a:ea typeface="宋体" panose="02010600030101010101" pitchFamily="2" charset="-122"/>
              </a:rPr>
            </a:br>
            <a:r>
              <a:rPr lang="en-US" b="1">
                <a:ea typeface="宋体" panose="02010600030101010101" pitchFamily="2" charset="-122"/>
              </a:rPr>
              <a:t>Figure 7. </a:t>
            </a:r>
            <a:r>
              <a:rPr lang="en-US" b="1" dirty="0">
                <a:ea typeface="宋体" panose="02010600030101010101" pitchFamily="2" charset="-122"/>
              </a:rPr>
              <a:t>(a) frequency of cards per shop, (b) banks of stolen cards, (c) average card prices, (d) filter capabilities, and (e) card issuers with most stolen cards</a:t>
            </a:r>
            <a:endParaRPr lang="en-US" b="1" dirty="0"/>
          </a:p>
        </p:txBody>
      </p:sp>
      <p:pic>
        <p:nvPicPr>
          <p:cNvPr id="4100" name="Picture 17" descr="../../Desktop/Screen%20Shot%202018-07-16%20at%2010.45.50%20PM.png">
            <a:extLst>
              <a:ext uri="{FF2B5EF4-FFF2-40B4-BE49-F238E27FC236}">
                <a16:creationId xmlns:a16="http://schemas.microsoft.com/office/drawing/2014/main" id="{0D376510-7061-44F5-ADA9-D2995039D5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2824" y="1556832"/>
            <a:ext cx="5460076" cy="4222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94825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96978" y="1989273"/>
            <a:ext cx="8033657" cy="1847851"/>
          </a:xfrm>
        </p:spPr>
        <p:txBody>
          <a:bodyPr>
            <a:normAutofit fontScale="90000"/>
          </a:bodyPr>
          <a:lstStyle/>
          <a:p>
            <a:r>
              <a:rPr lang="en-US" sz="4800" dirty="0" smtClean="0"/>
              <a:t>Exploring </a:t>
            </a:r>
            <a:r>
              <a:rPr lang="en-US" sz="4800" dirty="0" err="1" smtClean="0"/>
              <a:t>AZSecure</a:t>
            </a:r>
            <a:r>
              <a:rPr lang="en-US" sz="4800" dirty="0" smtClean="0"/>
              <a:t> </a:t>
            </a:r>
            <a:r>
              <a:rPr lang="en-US" sz="4800" dirty="0" smtClean="0"/>
              <a:t>Hacker Assets </a:t>
            </a:r>
            <a:r>
              <a:rPr lang="en-US" sz="4800" dirty="0"/>
              <a:t>Portal: Identifying Threats, Actors, and </a:t>
            </a:r>
            <a:r>
              <a:rPr lang="en-US" sz="4800" dirty="0" smtClean="0"/>
              <a:t>Targets</a:t>
            </a:r>
            <a:r>
              <a:rPr lang="en-US" sz="4800" dirty="0" smtClean="0"/>
              <a:t/>
            </a:r>
            <a:br>
              <a:rPr lang="en-US" sz="4800" dirty="0" smtClean="0"/>
            </a:br>
            <a:r>
              <a:rPr lang="en-US" sz="4800" dirty="0" smtClean="0"/>
              <a:t>(Samtani, et al., </a:t>
            </a:r>
            <a:r>
              <a:rPr lang="en-US" sz="4800" dirty="0" smtClean="0"/>
              <a:t>JMIS, 34(4), 2017)</a:t>
            </a:r>
            <a:endParaRPr lang="en-US" sz="4800" dirty="0"/>
          </a:p>
        </p:txBody>
      </p:sp>
      <p:sp>
        <p:nvSpPr>
          <p:cNvPr id="3" name="Slide Number Placeholder 2"/>
          <p:cNvSpPr>
            <a:spLocks noGrp="1"/>
          </p:cNvSpPr>
          <p:nvPr>
            <p:ph type="sldNum" sz="quarter" idx="12"/>
          </p:nvPr>
        </p:nvSpPr>
        <p:spPr/>
        <p:txBody>
          <a:bodyPr/>
          <a:lstStyle/>
          <a:p>
            <a:fld id="{5A5DDA6C-D063-4D43-839F-7A0D1F984428}" type="slidenum">
              <a:rPr lang="en-US" smtClean="0"/>
              <a:t>18</a:t>
            </a:fld>
            <a:endParaRPr lang="en-US"/>
          </a:p>
        </p:txBody>
      </p:sp>
    </p:spTree>
    <p:extLst>
      <p:ext uri="{BB962C8B-B14F-4D97-AF65-F5344CB8AC3E}">
        <p14:creationId xmlns:p14="http://schemas.microsoft.com/office/powerpoint/2010/main" val="40398896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descr="Image result for spider web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21" y="0"/>
            <a:ext cx="12205607"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Slide Number Placeholder 3"/>
          <p:cNvSpPr>
            <a:spLocks noGrp="1"/>
          </p:cNvSpPr>
          <p:nvPr>
            <p:ph type="sldNum" sz="quarter" idx="4294967295"/>
          </p:nvPr>
        </p:nvSpPr>
        <p:spPr>
          <a:xfrm>
            <a:off x="10558300" y="6393729"/>
            <a:ext cx="1052508" cy="365125"/>
          </a:xfrm>
        </p:spPr>
        <p:txBody>
          <a:bodyPr/>
          <a:lstStyle/>
          <a:p>
            <a:fld id="{AB3A95D0-67DA-49DA-A1C5-7DD1BE185299}" type="slidenum">
              <a:rPr lang="en-US" smtClean="0"/>
              <a:t>19</a:t>
            </a:fld>
            <a:endParaRPr lang="en-US" dirty="0"/>
          </a:p>
        </p:txBody>
      </p:sp>
      <p:sp>
        <p:nvSpPr>
          <p:cNvPr id="9" name="TextBox 8"/>
          <p:cNvSpPr txBox="1"/>
          <p:nvPr/>
        </p:nvSpPr>
        <p:spPr>
          <a:xfrm>
            <a:off x="1018943" y="4364707"/>
            <a:ext cx="2655149" cy="523220"/>
          </a:xfrm>
          <a:prstGeom prst="rect">
            <a:avLst/>
          </a:prstGeom>
          <a:noFill/>
        </p:spPr>
        <p:txBody>
          <a:bodyPr wrap="none" rtlCol="0">
            <a:spAutoFit/>
          </a:bodyPr>
          <a:lstStyle/>
          <a:p>
            <a:pPr algn="ctr"/>
            <a:r>
              <a:rPr lang="en-US" sz="1400" b="1" dirty="0" smtClean="0">
                <a:solidFill>
                  <a:schemeClr val="bg1"/>
                </a:solidFill>
                <a:cs typeface="Arial" panose="020B0604020202020204" pitchFamily="34" charset="0"/>
              </a:rPr>
              <a:t>Forum post with </a:t>
            </a:r>
            <a:r>
              <a:rPr lang="en-US" sz="1400" b="1" u="sng" dirty="0" smtClean="0">
                <a:solidFill>
                  <a:schemeClr val="bg1"/>
                </a:solidFill>
                <a:cs typeface="Arial" panose="020B0604020202020204" pitchFamily="34" charset="0"/>
              </a:rPr>
              <a:t>source code</a:t>
            </a:r>
            <a:r>
              <a:rPr lang="en-US" sz="1400" b="1" u="sng" dirty="0">
                <a:solidFill>
                  <a:schemeClr val="bg1"/>
                </a:solidFill>
                <a:cs typeface="Arial" panose="020B0604020202020204" pitchFamily="34" charset="0"/>
              </a:rPr>
              <a:t> </a:t>
            </a:r>
            <a:r>
              <a:rPr lang="en-US" sz="1400" b="1" dirty="0" smtClean="0">
                <a:solidFill>
                  <a:schemeClr val="bg1"/>
                </a:solidFill>
                <a:cs typeface="Arial" panose="020B0604020202020204" pitchFamily="34" charset="0"/>
              </a:rPr>
              <a:t>to </a:t>
            </a:r>
          </a:p>
          <a:p>
            <a:pPr algn="ctr"/>
            <a:r>
              <a:rPr lang="en-US" sz="1400" b="1" dirty="0" smtClean="0">
                <a:solidFill>
                  <a:schemeClr val="bg1"/>
                </a:solidFill>
                <a:cs typeface="Arial" panose="020B0604020202020204" pitchFamily="34" charset="0"/>
              </a:rPr>
              <a:t>exploit Mozilla Firefox 3.5.3</a:t>
            </a:r>
          </a:p>
        </p:txBody>
      </p:sp>
      <p:sp>
        <p:nvSpPr>
          <p:cNvPr id="13" name="TextBox 12"/>
          <p:cNvSpPr txBox="1"/>
          <p:nvPr/>
        </p:nvSpPr>
        <p:spPr>
          <a:xfrm>
            <a:off x="5660558" y="2853092"/>
            <a:ext cx="2179186" cy="523220"/>
          </a:xfrm>
          <a:prstGeom prst="rect">
            <a:avLst/>
          </a:prstGeom>
          <a:noFill/>
        </p:spPr>
        <p:txBody>
          <a:bodyPr wrap="none" rtlCol="0">
            <a:spAutoFit/>
          </a:bodyPr>
          <a:lstStyle/>
          <a:p>
            <a:pPr algn="ctr"/>
            <a:r>
              <a:rPr lang="en-US" sz="1400" b="1" u="sng" dirty="0" smtClean="0">
                <a:solidFill>
                  <a:schemeClr val="bg1"/>
                </a:solidFill>
                <a:cs typeface="Arial" panose="020B0604020202020204" pitchFamily="34" charset="0"/>
              </a:rPr>
              <a:t>Tutorial </a:t>
            </a:r>
            <a:r>
              <a:rPr lang="en-US" sz="1400" b="1" dirty="0" smtClean="0">
                <a:solidFill>
                  <a:schemeClr val="bg1"/>
                </a:solidFill>
                <a:cs typeface="Arial" panose="020B0604020202020204" pitchFamily="34" charset="0"/>
              </a:rPr>
              <a:t>on how to create </a:t>
            </a:r>
          </a:p>
          <a:p>
            <a:pPr algn="ctr"/>
            <a:r>
              <a:rPr lang="en-US" sz="1400" b="1" dirty="0" smtClean="0">
                <a:solidFill>
                  <a:schemeClr val="bg1"/>
                </a:solidFill>
                <a:cs typeface="Arial" panose="020B0604020202020204" pitchFamily="34" charset="0"/>
              </a:rPr>
              <a:t>malicious documents</a:t>
            </a:r>
          </a:p>
        </p:txBody>
      </p:sp>
      <p:sp>
        <p:nvSpPr>
          <p:cNvPr id="6" name="TextBox 5"/>
          <p:cNvSpPr txBox="1"/>
          <p:nvPr/>
        </p:nvSpPr>
        <p:spPr>
          <a:xfrm>
            <a:off x="6025475" y="5870509"/>
            <a:ext cx="2602123" cy="523220"/>
          </a:xfrm>
          <a:prstGeom prst="rect">
            <a:avLst/>
          </a:prstGeom>
          <a:noFill/>
        </p:spPr>
        <p:txBody>
          <a:bodyPr wrap="none" rtlCol="0">
            <a:spAutoFit/>
          </a:bodyPr>
          <a:lstStyle/>
          <a:p>
            <a:pPr algn="ctr"/>
            <a:r>
              <a:rPr lang="en-US" sz="1400" b="1" dirty="0" smtClean="0">
                <a:solidFill>
                  <a:schemeClr val="bg1"/>
                </a:solidFill>
              </a:rPr>
              <a:t>Forum post with </a:t>
            </a:r>
          </a:p>
          <a:p>
            <a:pPr algn="ctr"/>
            <a:r>
              <a:rPr lang="en-US" sz="1400" b="1" dirty="0" err="1" smtClean="0">
                <a:solidFill>
                  <a:schemeClr val="bg1"/>
                </a:solidFill>
              </a:rPr>
              <a:t>BlackPOS</a:t>
            </a:r>
            <a:r>
              <a:rPr lang="en-US" sz="1400" b="1" dirty="0" smtClean="0">
                <a:solidFill>
                  <a:schemeClr val="bg1"/>
                </a:solidFill>
              </a:rPr>
              <a:t> malware </a:t>
            </a:r>
            <a:r>
              <a:rPr lang="en-US" sz="1400" b="1" u="sng" dirty="0" smtClean="0">
                <a:solidFill>
                  <a:schemeClr val="bg1"/>
                </a:solidFill>
              </a:rPr>
              <a:t>attachment</a:t>
            </a:r>
            <a:r>
              <a:rPr lang="en-US" sz="1400" b="1" dirty="0" smtClean="0">
                <a:solidFill>
                  <a:schemeClr val="bg1"/>
                </a:solidFill>
              </a:rPr>
              <a:t>.  </a:t>
            </a:r>
            <a:endParaRPr lang="en-US" sz="1400" b="1" dirty="0">
              <a:solidFill>
                <a:schemeClr val="bg1"/>
              </a:solidFill>
            </a:endParaRPr>
          </a:p>
        </p:txBody>
      </p:sp>
      <p:pic>
        <p:nvPicPr>
          <p:cNvPr id="11" name="Picture 10"/>
          <p:cNvPicPr>
            <a:picLocks noChangeAspect="1"/>
          </p:cNvPicPr>
          <p:nvPr/>
        </p:nvPicPr>
        <p:blipFill rotWithShape="1">
          <a:blip r:embed="rId4"/>
          <a:srcRect r="3948"/>
          <a:stretch/>
        </p:blipFill>
        <p:spPr>
          <a:xfrm>
            <a:off x="5389287" y="3914610"/>
            <a:ext cx="4177731" cy="1946634"/>
          </a:xfrm>
          <a:prstGeom prst="rect">
            <a:avLst/>
          </a:prstGeom>
          <a:ln w="19050">
            <a:solidFill>
              <a:schemeClr val="tx1"/>
            </a:solidFill>
          </a:ln>
        </p:spPr>
      </p:pic>
      <p:pic>
        <p:nvPicPr>
          <p:cNvPr id="12" name="Picture 11"/>
          <p:cNvPicPr>
            <a:picLocks noChangeAspect="1"/>
          </p:cNvPicPr>
          <p:nvPr/>
        </p:nvPicPr>
        <p:blipFill rotWithShape="1">
          <a:blip r:embed="rId5"/>
          <a:srcRect t="9198" r="15751"/>
          <a:stretch/>
        </p:blipFill>
        <p:spPr>
          <a:xfrm>
            <a:off x="5319205" y="562163"/>
            <a:ext cx="4317897" cy="2249934"/>
          </a:xfrm>
          <a:prstGeom prst="rect">
            <a:avLst/>
          </a:prstGeom>
          <a:ln w="19050">
            <a:solidFill>
              <a:schemeClr val="tx1"/>
            </a:solidFill>
          </a:ln>
        </p:spPr>
      </p:pic>
      <p:pic>
        <p:nvPicPr>
          <p:cNvPr id="8" name="Picture 7"/>
          <p:cNvPicPr>
            <a:picLocks noChangeAspect="1"/>
          </p:cNvPicPr>
          <p:nvPr/>
        </p:nvPicPr>
        <p:blipFill rotWithShape="1">
          <a:blip r:embed="rId6"/>
          <a:srcRect t="7807" r="17235"/>
          <a:stretch/>
        </p:blipFill>
        <p:spPr>
          <a:xfrm>
            <a:off x="792614" y="1920842"/>
            <a:ext cx="3938761" cy="2507112"/>
          </a:xfrm>
          <a:prstGeom prst="rect">
            <a:avLst/>
          </a:prstGeom>
          <a:ln w="19050">
            <a:solidFill>
              <a:schemeClr val="tx1"/>
            </a:solidFill>
          </a:ln>
        </p:spPr>
      </p:pic>
      <p:sp>
        <p:nvSpPr>
          <p:cNvPr id="10" name="TextBox 9"/>
          <p:cNvSpPr txBox="1"/>
          <p:nvPr/>
        </p:nvSpPr>
        <p:spPr>
          <a:xfrm>
            <a:off x="1329142" y="1170532"/>
            <a:ext cx="2666884" cy="369332"/>
          </a:xfrm>
          <a:prstGeom prst="rect">
            <a:avLst/>
          </a:prstGeom>
          <a:noFill/>
        </p:spPr>
        <p:txBody>
          <a:bodyPr wrap="none" rtlCol="0">
            <a:spAutoFit/>
          </a:bodyPr>
          <a:lstStyle/>
          <a:p>
            <a:r>
              <a:rPr lang="en-US" dirty="0" smtClean="0">
                <a:solidFill>
                  <a:schemeClr val="bg1"/>
                </a:solidFill>
              </a:rPr>
              <a:t>Hackers and Hacker Assets</a:t>
            </a:r>
            <a:endParaRPr lang="en-US" dirty="0">
              <a:solidFill>
                <a:schemeClr val="bg1"/>
              </a:solidFill>
            </a:endParaRPr>
          </a:p>
        </p:txBody>
      </p:sp>
      <p:pic>
        <p:nvPicPr>
          <p:cNvPr id="14" name="Picture 8" descr="https://media.licdn.com/mpr/mpr/shrinknp_750_750/AAEAAQAAAAAAAAGcAAAAJDdjY2Y5YTNhLTQwYWMtNDU1Yy05ZjA3LTI4ODdhNDIxMDA3M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85136" y="5388429"/>
            <a:ext cx="1506864" cy="1342629"/>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8" descr="https://media.licdn.com/mpr/mpr/shrinknp_750_750/AAEAAQAAAAAAAAGcAAAAJDdjY2Y5YTNhLTQwYWMtNDU1Yy05ZjA3LTI4ODdhNDIxMDA3M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85136" y="0"/>
            <a:ext cx="1506863" cy="1342629"/>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8" descr="https://media.licdn.com/mpr/mpr/shrinknp_750_750/AAEAAQAAAAAAAAGcAAAAJDdjY2Y5YTNhLTQwYWMtNDU1Yy05ZjA3LTI4ODdhNDIxMDA3MA.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669" y="5663505"/>
            <a:ext cx="1356119" cy="1208314"/>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Title 1"/>
          <p:cNvSpPr>
            <a:spLocks noGrp="1"/>
          </p:cNvSpPr>
          <p:nvPr>
            <p:ph type="title"/>
          </p:nvPr>
        </p:nvSpPr>
        <p:spPr>
          <a:xfrm>
            <a:off x="288238" y="337276"/>
            <a:ext cx="10515600" cy="589915"/>
          </a:xfrm>
        </p:spPr>
        <p:txBody>
          <a:bodyPr>
            <a:normAutofit fontScale="90000"/>
          </a:bodyPr>
          <a:lstStyle/>
          <a:p>
            <a:r>
              <a:rPr lang="en-US" b="1" dirty="0" smtClean="0">
                <a:solidFill>
                  <a:schemeClr val="bg1"/>
                </a:solidFill>
              </a:rPr>
              <a:t>Hacker </a:t>
            </a:r>
            <a:r>
              <a:rPr lang="en-US" b="1" dirty="0" smtClean="0">
                <a:solidFill>
                  <a:schemeClr val="bg1"/>
                </a:solidFill>
              </a:rPr>
              <a:t>Asset Examples</a:t>
            </a:r>
            <a:endParaRPr lang="en-US" b="1" dirty="0">
              <a:solidFill>
                <a:schemeClr val="bg1"/>
              </a:solidFill>
            </a:endParaRPr>
          </a:p>
        </p:txBody>
      </p:sp>
    </p:spTree>
    <p:extLst>
      <p:ext uri="{BB962C8B-B14F-4D97-AF65-F5344CB8AC3E}">
        <p14:creationId xmlns:p14="http://schemas.microsoft.com/office/powerpoint/2010/main" val="883252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54BA8-A85C-4EF9-AF0D-2AC97CE3BDD6}"/>
              </a:ext>
            </a:extLst>
          </p:cNvPr>
          <p:cNvSpPr>
            <a:spLocks noGrp="1"/>
          </p:cNvSpPr>
          <p:nvPr>
            <p:ph type="title"/>
          </p:nvPr>
        </p:nvSpPr>
        <p:spPr/>
        <p:txBody>
          <a:bodyPr/>
          <a:lstStyle/>
          <a:p>
            <a:r>
              <a:rPr lang="en-US" dirty="0"/>
              <a:t>Module Objectives</a:t>
            </a:r>
          </a:p>
        </p:txBody>
      </p:sp>
      <p:sp>
        <p:nvSpPr>
          <p:cNvPr id="3" name="Content Placeholder 2">
            <a:extLst>
              <a:ext uri="{FF2B5EF4-FFF2-40B4-BE49-F238E27FC236}">
                <a16:creationId xmlns:a16="http://schemas.microsoft.com/office/drawing/2014/main" id="{FBA141DB-B3D5-4D15-8B86-464EFCF51F29}"/>
              </a:ext>
            </a:extLst>
          </p:cNvPr>
          <p:cNvSpPr>
            <a:spLocks noGrp="1"/>
          </p:cNvSpPr>
          <p:nvPr>
            <p:ph idx="1"/>
          </p:nvPr>
        </p:nvSpPr>
        <p:spPr/>
        <p:txBody>
          <a:bodyPr/>
          <a:lstStyle/>
          <a:p>
            <a:r>
              <a:rPr lang="en-US" dirty="0" smtClean="0"/>
              <a:t>Fundamental CTI</a:t>
            </a:r>
            <a:endParaRPr lang="en-US" dirty="0"/>
          </a:p>
          <a:p>
            <a:r>
              <a:rPr lang="en-US" dirty="0" smtClean="0"/>
              <a:t>Exploring &amp; Collecting Hacker Community Data</a:t>
            </a:r>
            <a:endParaRPr lang="en-US" dirty="0"/>
          </a:p>
          <a:p>
            <a:r>
              <a:rPr lang="en-US" dirty="0" smtClean="0"/>
              <a:t>Exploring </a:t>
            </a:r>
            <a:r>
              <a:rPr lang="en-US" dirty="0" err="1" smtClean="0"/>
              <a:t>AZSecure</a:t>
            </a:r>
            <a:r>
              <a:rPr lang="en-US" dirty="0" smtClean="0"/>
              <a:t> Hacker Assets Portal: Identifying Threats, Actors, and Targets</a:t>
            </a:r>
            <a:endParaRPr lang="en-US" dirty="0"/>
          </a:p>
          <a:p>
            <a:r>
              <a:rPr lang="en-US" dirty="0" smtClean="0"/>
              <a:t>CTI Visualization via Tableau (Your Own Analysis)</a:t>
            </a:r>
            <a:endParaRPr lang="en-US" dirty="0"/>
          </a:p>
        </p:txBody>
      </p:sp>
    </p:spTree>
    <p:extLst>
      <p:ext uri="{BB962C8B-B14F-4D97-AF65-F5344CB8AC3E}">
        <p14:creationId xmlns:p14="http://schemas.microsoft.com/office/powerpoint/2010/main" val="11423489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0266"/>
            <a:ext cx="10515600" cy="589915"/>
          </a:xfrm>
        </p:spPr>
        <p:txBody>
          <a:bodyPr>
            <a:normAutofit fontScale="90000"/>
          </a:bodyPr>
          <a:lstStyle/>
          <a:p>
            <a:r>
              <a:rPr lang="en-US" dirty="0"/>
              <a:t>Introduction – </a:t>
            </a:r>
            <a:r>
              <a:rPr lang="en-US" dirty="0" smtClean="0"/>
              <a:t>Hacker Asset Examples</a:t>
            </a:r>
            <a:endParaRPr lang="en-US" dirty="0"/>
          </a:p>
        </p:txBody>
      </p:sp>
      <p:sp>
        <p:nvSpPr>
          <p:cNvPr id="4" name="Slide Number Placeholder 3"/>
          <p:cNvSpPr>
            <a:spLocks noGrp="1"/>
          </p:cNvSpPr>
          <p:nvPr>
            <p:ph type="sldNum" sz="quarter" idx="4294967295"/>
          </p:nvPr>
        </p:nvSpPr>
        <p:spPr/>
        <p:txBody>
          <a:bodyPr/>
          <a:lstStyle/>
          <a:p>
            <a:fld id="{A4E8C9FA-6381-41DF-9A7B-A11F366E8C01}" type="slidenum">
              <a:rPr lang="en-US" smtClean="0"/>
              <a:t>20</a:t>
            </a:fld>
            <a:endParaRPr lang="en-US"/>
          </a:p>
        </p:txBody>
      </p:sp>
      <p:sp>
        <p:nvSpPr>
          <p:cNvPr id="5" name="TextBox 4"/>
          <p:cNvSpPr txBox="1"/>
          <p:nvPr/>
        </p:nvSpPr>
        <p:spPr>
          <a:xfrm>
            <a:off x="-20237" y="3390022"/>
            <a:ext cx="5561223" cy="369332"/>
          </a:xfrm>
          <a:prstGeom prst="rect">
            <a:avLst/>
          </a:prstGeom>
          <a:noFill/>
        </p:spPr>
        <p:txBody>
          <a:bodyPr wrap="square" rtlCol="0">
            <a:spAutoFit/>
          </a:bodyPr>
          <a:lstStyle/>
          <a:p>
            <a:pPr algn="ctr"/>
            <a:r>
              <a:rPr lang="en-US" b="1" dirty="0" smtClean="0">
                <a:cs typeface="Arial" panose="020B0604020202020204" pitchFamily="34" charset="0"/>
              </a:rPr>
              <a:t>Figure </a:t>
            </a:r>
            <a:r>
              <a:rPr lang="en-US" b="1" dirty="0">
                <a:cs typeface="Arial" panose="020B0604020202020204" pitchFamily="34" charset="0"/>
              </a:rPr>
              <a:t>1</a:t>
            </a:r>
            <a:r>
              <a:rPr lang="en-US" b="1" dirty="0" smtClean="0">
                <a:cs typeface="Arial" panose="020B0604020202020204" pitchFamily="34" charset="0"/>
              </a:rPr>
              <a:t>. </a:t>
            </a:r>
            <a:r>
              <a:rPr lang="en-US" b="1" dirty="0">
                <a:cs typeface="Arial" panose="020B0604020202020204" pitchFamily="34" charset="0"/>
              </a:rPr>
              <a:t>F</a:t>
            </a:r>
            <a:r>
              <a:rPr lang="en-US" b="1" dirty="0" smtClean="0">
                <a:cs typeface="Arial" panose="020B0604020202020204" pitchFamily="34" charset="0"/>
              </a:rPr>
              <a:t>orum post with </a:t>
            </a:r>
            <a:r>
              <a:rPr lang="en-US" b="1" u="sng" dirty="0" smtClean="0">
                <a:cs typeface="Arial" panose="020B0604020202020204" pitchFamily="34" charset="0"/>
              </a:rPr>
              <a:t>source code</a:t>
            </a:r>
            <a:r>
              <a:rPr lang="en-US" b="1" u="sng" dirty="0">
                <a:cs typeface="Arial" panose="020B0604020202020204" pitchFamily="34" charset="0"/>
              </a:rPr>
              <a:t> </a:t>
            </a:r>
            <a:r>
              <a:rPr lang="en-US" b="1" dirty="0" smtClean="0">
                <a:cs typeface="Arial" panose="020B0604020202020204" pitchFamily="34" charset="0"/>
              </a:rPr>
              <a:t>to create botnets</a:t>
            </a:r>
          </a:p>
        </p:txBody>
      </p:sp>
      <p:sp>
        <p:nvSpPr>
          <p:cNvPr id="6" name="TextBox 5"/>
          <p:cNvSpPr txBox="1"/>
          <p:nvPr/>
        </p:nvSpPr>
        <p:spPr>
          <a:xfrm>
            <a:off x="5715584" y="3351892"/>
            <a:ext cx="6400417" cy="369332"/>
          </a:xfrm>
          <a:prstGeom prst="rect">
            <a:avLst/>
          </a:prstGeom>
          <a:noFill/>
        </p:spPr>
        <p:txBody>
          <a:bodyPr wrap="square" rtlCol="0">
            <a:spAutoFit/>
          </a:bodyPr>
          <a:lstStyle/>
          <a:p>
            <a:pPr algn="ctr"/>
            <a:r>
              <a:rPr lang="en-US" b="1" dirty="0" smtClean="0"/>
              <a:t>Figure 2. Forum post with </a:t>
            </a:r>
            <a:r>
              <a:rPr lang="en-US" b="1" dirty="0" err="1" smtClean="0"/>
              <a:t>BlackPOS</a:t>
            </a:r>
            <a:r>
              <a:rPr lang="en-US" b="1" dirty="0" smtClean="0"/>
              <a:t> malware </a:t>
            </a:r>
            <a:r>
              <a:rPr lang="en-US" b="1" u="sng" dirty="0" smtClean="0"/>
              <a:t>attachment</a:t>
            </a:r>
            <a:r>
              <a:rPr lang="en-US" b="1" dirty="0" smtClean="0"/>
              <a:t>  </a:t>
            </a:r>
            <a:endParaRPr lang="en-US" b="1" dirty="0"/>
          </a:p>
        </p:txBody>
      </p:sp>
      <p:pic>
        <p:nvPicPr>
          <p:cNvPr id="7" name="Picture 6"/>
          <p:cNvPicPr>
            <a:picLocks noChangeAspect="1"/>
          </p:cNvPicPr>
          <p:nvPr/>
        </p:nvPicPr>
        <p:blipFill rotWithShape="1">
          <a:blip r:embed="rId2"/>
          <a:srcRect r="3948"/>
          <a:stretch/>
        </p:blipFill>
        <p:spPr>
          <a:xfrm>
            <a:off x="6283099" y="606119"/>
            <a:ext cx="5330066" cy="2798419"/>
          </a:xfrm>
          <a:prstGeom prst="rect">
            <a:avLst/>
          </a:prstGeom>
          <a:ln w="19050">
            <a:solidFill>
              <a:schemeClr val="tx1"/>
            </a:solidFill>
          </a:ln>
        </p:spPr>
      </p:pic>
      <p:pic>
        <p:nvPicPr>
          <p:cNvPr id="8" name="Picture 7"/>
          <p:cNvPicPr>
            <a:picLocks noChangeAspect="1"/>
          </p:cNvPicPr>
          <p:nvPr/>
        </p:nvPicPr>
        <p:blipFill>
          <a:blip r:embed="rId3"/>
          <a:stretch>
            <a:fillRect/>
          </a:stretch>
        </p:blipFill>
        <p:spPr>
          <a:xfrm>
            <a:off x="184484" y="606119"/>
            <a:ext cx="4977064" cy="2863286"/>
          </a:xfrm>
          <a:prstGeom prst="rect">
            <a:avLst/>
          </a:prstGeom>
        </p:spPr>
      </p:pic>
      <p:sp>
        <p:nvSpPr>
          <p:cNvPr id="9" name="TextBox 8"/>
          <p:cNvSpPr txBox="1"/>
          <p:nvPr/>
        </p:nvSpPr>
        <p:spPr>
          <a:xfrm>
            <a:off x="3172017" y="6440640"/>
            <a:ext cx="5536144" cy="369332"/>
          </a:xfrm>
          <a:prstGeom prst="rect">
            <a:avLst/>
          </a:prstGeom>
          <a:noFill/>
        </p:spPr>
        <p:txBody>
          <a:bodyPr wrap="square" rtlCol="0">
            <a:spAutoFit/>
          </a:bodyPr>
          <a:lstStyle/>
          <a:p>
            <a:pPr algn="ctr"/>
            <a:r>
              <a:rPr lang="en-US" b="1" dirty="0" smtClean="0">
                <a:cs typeface="Arial" panose="020B0604020202020204" pitchFamily="34" charset="0"/>
              </a:rPr>
              <a:t>Figure 3.  </a:t>
            </a:r>
            <a:r>
              <a:rPr lang="en-US" b="1" u="sng" dirty="0" smtClean="0">
                <a:cs typeface="Arial" panose="020B0604020202020204" pitchFamily="34" charset="0"/>
              </a:rPr>
              <a:t>Tutorial </a:t>
            </a:r>
            <a:r>
              <a:rPr lang="en-US" b="1" dirty="0" smtClean="0">
                <a:cs typeface="Arial" panose="020B0604020202020204" pitchFamily="34" charset="0"/>
              </a:rPr>
              <a:t>on how to create malicious documents</a:t>
            </a:r>
          </a:p>
        </p:txBody>
      </p:sp>
      <p:pic>
        <p:nvPicPr>
          <p:cNvPr id="10" name="Picture 9"/>
          <p:cNvPicPr>
            <a:picLocks noChangeAspect="1"/>
          </p:cNvPicPr>
          <p:nvPr/>
        </p:nvPicPr>
        <p:blipFill rotWithShape="1">
          <a:blip r:embed="rId4"/>
          <a:srcRect t="9198" r="15751"/>
          <a:stretch/>
        </p:blipFill>
        <p:spPr>
          <a:xfrm>
            <a:off x="3260723" y="3758289"/>
            <a:ext cx="5221541" cy="2720798"/>
          </a:xfrm>
          <a:prstGeom prst="rect">
            <a:avLst/>
          </a:prstGeom>
          <a:ln w="19050">
            <a:solidFill>
              <a:schemeClr val="tx1"/>
            </a:solidFill>
          </a:ln>
        </p:spPr>
      </p:pic>
    </p:spTree>
    <p:extLst>
      <p:ext uri="{BB962C8B-B14F-4D97-AF65-F5344CB8AC3E}">
        <p14:creationId xmlns:p14="http://schemas.microsoft.com/office/powerpoint/2010/main" val="20793654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6116" y="320554"/>
            <a:ext cx="4106636" cy="4106636"/>
          </a:xfrm>
          <a:prstGeom prst="rect">
            <a:avLst/>
          </a:prstGeom>
        </p:spPr>
      </p:pic>
      <p:sp>
        <p:nvSpPr>
          <p:cNvPr id="2" name="Title 1"/>
          <p:cNvSpPr>
            <a:spLocks noGrp="1"/>
          </p:cNvSpPr>
          <p:nvPr>
            <p:ph type="title"/>
          </p:nvPr>
        </p:nvSpPr>
        <p:spPr>
          <a:xfrm>
            <a:off x="477191" y="237282"/>
            <a:ext cx="12095747" cy="589915"/>
          </a:xfrm>
        </p:spPr>
        <p:txBody>
          <a:bodyPr>
            <a:normAutofit/>
          </a:bodyPr>
          <a:lstStyle/>
          <a:p>
            <a:r>
              <a:rPr lang="en-US" sz="3600" dirty="0" err="1" smtClean="0"/>
              <a:t>AZSecure</a:t>
            </a:r>
            <a:r>
              <a:rPr lang="en-US" sz="3600" dirty="0" smtClean="0"/>
              <a:t> Hacker Assets Portal System Design and Features</a:t>
            </a:r>
            <a:endParaRPr lang="en-US" sz="3600" dirty="0"/>
          </a:p>
        </p:txBody>
      </p:sp>
      <p:grpSp>
        <p:nvGrpSpPr>
          <p:cNvPr id="5" name="Group 4"/>
          <p:cNvGrpSpPr/>
          <p:nvPr/>
        </p:nvGrpSpPr>
        <p:grpSpPr>
          <a:xfrm>
            <a:off x="3994074" y="4044315"/>
            <a:ext cx="2676549" cy="1555539"/>
            <a:chOff x="2170339" y="1441888"/>
            <a:chExt cx="6981825" cy="405765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0339" y="1441888"/>
              <a:ext cx="6981825" cy="405765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2309" y="1714382"/>
              <a:ext cx="5297883" cy="3395985"/>
            </a:xfrm>
            <a:prstGeom prst="rect">
              <a:avLst/>
            </a:prstGeom>
          </p:spPr>
        </p:pic>
      </p:grpSp>
      <p:grpSp>
        <p:nvGrpSpPr>
          <p:cNvPr id="8" name="Group 7"/>
          <p:cNvGrpSpPr/>
          <p:nvPr/>
        </p:nvGrpSpPr>
        <p:grpSpPr>
          <a:xfrm>
            <a:off x="3325868" y="4631371"/>
            <a:ext cx="1798747" cy="1269112"/>
            <a:chOff x="661049" y="1707374"/>
            <a:chExt cx="7106623" cy="5014101"/>
          </a:xfrm>
        </p:grpSpPr>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1049" y="1707374"/>
              <a:ext cx="7106623" cy="5014101"/>
            </a:xfrm>
            <a:prstGeom prst="rect">
              <a:avLst/>
            </a:prstGeom>
          </p:spPr>
        </p:pic>
        <p:pic>
          <p:nvPicPr>
            <p:cNvPr id="10" name="Picture 9"/>
            <p:cNvPicPr>
              <a:picLocks noChangeAspect="1"/>
            </p:cNvPicPr>
            <p:nvPr/>
          </p:nvPicPr>
          <p:blipFill rotWithShape="1">
            <a:blip r:embed="rId6"/>
            <a:srcRect l="456" r="428"/>
            <a:stretch/>
          </p:blipFill>
          <p:spPr>
            <a:xfrm>
              <a:off x="1302673" y="2032863"/>
              <a:ext cx="5821334" cy="4401187"/>
            </a:xfrm>
            <a:prstGeom prst="rect">
              <a:avLst/>
            </a:prstGeom>
          </p:spPr>
        </p:pic>
      </p:grpSp>
      <p:sp>
        <p:nvSpPr>
          <p:cNvPr id="11" name="TextBox 10"/>
          <p:cNvSpPr txBox="1"/>
          <p:nvPr/>
        </p:nvSpPr>
        <p:spPr>
          <a:xfrm>
            <a:off x="3257140" y="1127523"/>
            <a:ext cx="3420637" cy="461665"/>
          </a:xfrm>
          <a:prstGeom prst="rect">
            <a:avLst/>
          </a:prstGeom>
          <a:noFill/>
        </p:spPr>
        <p:txBody>
          <a:bodyPr wrap="square" rtlCol="0">
            <a:spAutoFit/>
          </a:bodyPr>
          <a:lstStyle/>
          <a:p>
            <a:pPr algn="ctr"/>
            <a:r>
              <a:rPr lang="en-US" sz="2400" b="1" dirty="0" smtClean="0"/>
              <a:t>Web Hosting and Access</a:t>
            </a:r>
          </a:p>
        </p:txBody>
      </p:sp>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2908" y="1826119"/>
            <a:ext cx="1032401" cy="1032401"/>
          </a:xfrm>
          <a:prstGeom prst="rect">
            <a:avLst/>
          </a:prstGeom>
        </p:spPr>
      </p:pic>
      <p:sp>
        <p:nvSpPr>
          <p:cNvPr id="21" name="TextBox 20"/>
          <p:cNvSpPr txBox="1"/>
          <p:nvPr/>
        </p:nvSpPr>
        <p:spPr>
          <a:xfrm>
            <a:off x="345863" y="1065792"/>
            <a:ext cx="2535887" cy="1107996"/>
          </a:xfrm>
          <a:prstGeom prst="rect">
            <a:avLst/>
          </a:prstGeom>
          <a:noFill/>
        </p:spPr>
        <p:txBody>
          <a:bodyPr wrap="square" rtlCol="0">
            <a:spAutoFit/>
          </a:bodyPr>
          <a:lstStyle/>
          <a:p>
            <a:pPr algn="ctr"/>
            <a:r>
              <a:rPr lang="en-US" sz="2400" b="1" dirty="0" smtClean="0"/>
              <a:t>Data Collection and Analytics</a:t>
            </a:r>
          </a:p>
          <a:p>
            <a:endParaRPr lang="en-US" b="1" dirty="0"/>
          </a:p>
        </p:txBody>
      </p:sp>
      <p:sp>
        <p:nvSpPr>
          <p:cNvPr id="22" name="Rectangle 21"/>
          <p:cNvSpPr/>
          <p:nvPr/>
        </p:nvSpPr>
        <p:spPr>
          <a:xfrm>
            <a:off x="3187111" y="1022915"/>
            <a:ext cx="3474895" cy="5198131"/>
          </a:xfrm>
          <a:prstGeom prst="rect">
            <a:avLst/>
          </a:prstGeom>
          <a:noFill/>
          <a:ln w="28575">
            <a:solidFill>
              <a:srgbClr val="0C234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997633" y="1035274"/>
            <a:ext cx="4985820" cy="2482400"/>
          </a:xfrm>
          <a:prstGeom prst="rect">
            <a:avLst/>
          </a:prstGeom>
          <a:noFill/>
          <a:ln w="28575">
            <a:solidFill>
              <a:srgbClr val="0C234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332863" y="1016174"/>
            <a:ext cx="2518621" cy="5198131"/>
          </a:xfrm>
          <a:prstGeom prst="rect">
            <a:avLst/>
          </a:prstGeom>
          <a:noFill/>
          <a:ln w="28575">
            <a:solidFill>
              <a:srgbClr val="0C234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Image result for latent dirichlet allocati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7191" y="3454418"/>
            <a:ext cx="1184598" cy="548385"/>
          </a:xfrm>
          <a:prstGeom prst="rect">
            <a:avLst/>
          </a:prstGeom>
          <a:noFill/>
          <a:extLst>
            <a:ext uri="{909E8E84-426E-40dd-AFC4-6F175D3DCCD1}">
              <a14:hiddenFill xmlns:a14="http://schemas.microsoft.com/office/drawing/2010/main" xmlns="">
                <a:solidFill>
                  <a:srgbClr val="FFFFFF"/>
                </a:solidFill>
              </a14:hiddenFill>
            </a:ext>
          </a:extLst>
        </p:spPr>
      </p:pic>
      <p:pic>
        <p:nvPicPr>
          <p:cNvPr id="30" name="Pictur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03943" y="2021189"/>
            <a:ext cx="1032401" cy="1032401"/>
          </a:xfrm>
          <a:prstGeom prst="rect">
            <a:avLst/>
          </a:prstGeom>
        </p:spPr>
      </p:pic>
      <p:pic>
        <p:nvPicPr>
          <p:cNvPr id="2052" name="Picture 4" descr="Image result for Support vector machine"/>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1387" t="14925" r="11477" b="10029"/>
          <a:stretch/>
        </p:blipFill>
        <p:spPr bwMode="auto">
          <a:xfrm>
            <a:off x="1777026" y="3297830"/>
            <a:ext cx="913366" cy="904412"/>
          </a:xfrm>
          <a:prstGeom prst="rect">
            <a:avLst/>
          </a:prstGeom>
          <a:noFill/>
          <a:extLst>
            <a:ext uri="{909E8E84-426E-40dd-AFC4-6F175D3DCCD1}">
              <a14:hiddenFill xmlns:a14="http://schemas.microsoft.com/office/drawing/2010/main" xmlns="">
                <a:solidFill>
                  <a:srgbClr val="FFFFFF"/>
                </a:solidFill>
              </a14:hiddenFill>
            </a:ext>
          </a:extLst>
        </p:spPr>
      </p:pic>
      <p:sp>
        <p:nvSpPr>
          <p:cNvPr id="32" name="Rectangle 31"/>
          <p:cNvSpPr/>
          <p:nvPr/>
        </p:nvSpPr>
        <p:spPr>
          <a:xfrm>
            <a:off x="6997633" y="3726611"/>
            <a:ext cx="4985820" cy="2482400"/>
          </a:xfrm>
          <a:prstGeom prst="rect">
            <a:avLst/>
          </a:prstGeom>
          <a:noFill/>
          <a:ln w="28575">
            <a:solidFill>
              <a:srgbClr val="0C234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7777007" y="1027259"/>
            <a:ext cx="3544705" cy="461665"/>
          </a:xfrm>
          <a:prstGeom prst="rect">
            <a:avLst/>
          </a:prstGeom>
          <a:noFill/>
        </p:spPr>
        <p:txBody>
          <a:bodyPr wrap="square" rtlCol="0">
            <a:spAutoFit/>
          </a:bodyPr>
          <a:lstStyle/>
          <a:p>
            <a:pPr algn="ctr"/>
            <a:r>
              <a:rPr lang="en-US" sz="2400" b="1" dirty="0" smtClean="0"/>
              <a:t>System Functionalities</a:t>
            </a:r>
          </a:p>
        </p:txBody>
      </p:sp>
      <p:sp>
        <p:nvSpPr>
          <p:cNvPr id="34" name="TextBox 33"/>
          <p:cNvSpPr txBox="1"/>
          <p:nvPr/>
        </p:nvSpPr>
        <p:spPr>
          <a:xfrm>
            <a:off x="7772996" y="3694258"/>
            <a:ext cx="3544705" cy="461665"/>
          </a:xfrm>
          <a:prstGeom prst="rect">
            <a:avLst/>
          </a:prstGeom>
          <a:noFill/>
        </p:spPr>
        <p:txBody>
          <a:bodyPr wrap="square" rtlCol="0">
            <a:spAutoFit/>
          </a:bodyPr>
          <a:lstStyle/>
          <a:p>
            <a:pPr algn="ctr"/>
            <a:r>
              <a:rPr lang="en-US" sz="2400" b="1" dirty="0" smtClean="0"/>
              <a:t>System Analytics</a:t>
            </a:r>
          </a:p>
        </p:txBody>
      </p:sp>
      <p:sp>
        <p:nvSpPr>
          <p:cNvPr id="35" name="Right Arrow 34"/>
          <p:cNvSpPr/>
          <p:nvPr/>
        </p:nvSpPr>
        <p:spPr>
          <a:xfrm>
            <a:off x="6687449" y="1886927"/>
            <a:ext cx="331240" cy="299289"/>
          </a:xfrm>
          <a:prstGeom prst="rightArrow">
            <a:avLst/>
          </a:prstGeom>
          <a:solidFill>
            <a:srgbClr val="0C234B"/>
          </a:solidFill>
          <a:ln>
            <a:no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6" name="Right Arrow 35"/>
          <p:cNvSpPr/>
          <p:nvPr/>
        </p:nvSpPr>
        <p:spPr>
          <a:xfrm>
            <a:off x="6683438" y="4818626"/>
            <a:ext cx="331240" cy="299289"/>
          </a:xfrm>
          <a:prstGeom prst="rightArrow">
            <a:avLst/>
          </a:prstGeom>
          <a:solidFill>
            <a:srgbClr val="0C234B"/>
          </a:solidFill>
          <a:ln>
            <a:no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7" name="Right Arrow 36"/>
          <p:cNvSpPr/>
          <p:nvPr/>
        </p:nvSpPr>
        <p:spPr>
          <a:xfrm>
            <a:off x="2868026" y="3418205"/>
            <a:ext cx="331240" cy="299289"/>
          </a:xfrm>
          <a:prstGeom prst="rightArrow">
            <a:avLst/>
          </a:prstGeom>
          <a:solidFill>
            <a:srgbClr val="0C234B"/>
          </a:solidFill>
          <a:ln>
            <a:no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10"/>
          <a:stretch>
            <a:fillRect/>
          </a:stretch>
        </p:blipFill>
        <p:spPr>
          <a:xfrm>
            <a:off x="7252673" y="4186227"/>
            <a:ext cx="1915897" cy="1536332"/>
          </a:xfrm>
          <a:prstGeom prst="rect">
            <a:avLst/>
          </a:prstGeom>
        </p:spPr>
      </p:pic>
      <p:pic>
        <p:nvPicPr>
          <p:cNvPr id="31" name="Picture 30"/>
          <p:cNvPicPr>
            <a:picLocks noChangeAspect="1"/>
          </p:cNvPicPr>
          <p:nvPr/>
        </p:nvPicPr>
        <p:blipFill>
          <a:blip r:embed="rId11"/>
          <a:stretch>
            <a:fillRect/>
          </a:stretch>
        </p:blipFill>
        <p:spPr>
          <a:xfrm>
            <a:off x="9518796" y="4155923"/>
            <a:ext cx="2206792" cy="1563753"/>
          </a:xfrm>
          <a:prstGeom prst="rect">
            <a:avLst/>
          </a:prstGeom>
        </p:spPr>
      </p:pic>
      <p:pic>
        <p:nvPicPr>
          <p:cNvPr id="40" name="Picture 39"/>
          <p:cNvPicPr>
            <a:picLocks noChangeAspect="1"/>
          </p:cNvPicPr>
          <p:nvPr/>
        </p:nvPicPr>
        <p:blipFill rotWithShape="1">
          <a:blip r:embed="rId12"/>
          <a:srcRect l="70191" r="9152" b="18620"/>
          <a:stretch/>
        </p:blipFill>
        <p:spPr>
          <a:xfrm>
            <a:off x="7470070" y="1469539"/>
            <a:ext cx="718889" cy="1676186"/>
          </a:xfrm>
          <a:prstGeom prst="rect">
            <a:avLst/>
          </a:prstGeom>
          <a:ln w="28575">
            <a:solidFill>
              <a:schemeClr val="tx1"/>
            </a:solidFill>
          </a:ln>
        </p:spPr>
      </p:pic>
      <p:pic>
        <p:nvPicPr>
          <p:cNvPr id="2056" name="Picture 8" descr="Image result for searching cybersecurity"/>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8576" t="18003" r="35498"/>
          <a:stretch/>
        </p:blipFill>
        <p:spPr bwMode="auto">
          <a:xfrm>
            <a:off x="8756064" y="1502349"/>
            <a:ext cx="1348431" cy="1602157"/>
          </a:xfrm>
          <a:prstGeom prst="rect">
            <a:avLst/>
          </a:prstGeom>
          <a:noFill/>
          <a:extLst>
            <a:ext uri="{909E8E84-426E-40dd-AFC4-6F175D3DCCD1}">
              <a14:hiddenFill xmlns:a14="http://schemas.microsoft.com/office/drawing/2010/main" xmlns="">
                <a:solidFill>
                  <a:srgbClr val="FFFFFF"/>
                </a:solidFill>
              </a14:hiddenFill>
            </a:ext>
          </a:extLst>
        </p:spPr>
      </p:pic>
      <p:sp>
        <p:nvSpPr>
          <p:cNvPr id="44" name="Right Arrow 43"/>
          <p:cNvSpPr/>
          <p:nvPr/>
        </p:nvSpPr>
        <p:spPr>
          <a:xfrm rot="5400000">
            <a:off x="1443004" y="3070345"/>
            <a:ext cx="331240" cy="299289"/>
          </a:xfrm>
          <a:prstGeom prst="rightArrow">
            <a:avLst/>
          </a:prstGeom>
          <a:solidFill>
            <a:srgbClr val="0C234B"/>
          </a:solidFill>
          <a:ln>
            <a:no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5" name="Right Arrow 44"/>
          <p:cNvSpPr/>
          <p:nvPr/>
        </p:nvSpPr>
        <p:spPr>
          <a:xfrm rot="5400000">
            <a:off x="1420111" y="4582605"/>
            <a:ext cx="331240" cy="299289"/>
          </a:xfrm>
          <a:prstGeom prst="rightArrow">
            <a:avLst/>
          </a:prstGeom>
          <a:solidFill>
            <a:srgbClr val="0C234B"/>
          </a:solidFill>
          <a:ln>
            <a:no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pic>
        <p:nvPicPr>
          <p:cNvPr id="46" name="Picture 4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79191" y="4930003"/>
            <a:ext cx="803990" cy="890847"/>
          </a:xfrm>
          <a:prstGeom prst="rect">
            <a:avLst/>
          </a:prstGeom>
        </p:spPr>
      </p:pic>
      <p:sp>
        <p:nvSpPr>
          <p:cNvPr id="49" name="Right Arrow 48"/>
          <p:cNvSpPr/>
          <p:nvPr/>
        </p:nvSpPr>
        <p:spPr>
          <a:xfrm rot="5400000">
            <a:off x="4712376" y="3442387"/>
            <a:ext cx="436299" cy="416639"/>
          </a:xfrm>
          <a:prstGeom prst="rightArrow">
            <a:avLst/>
          </a:prstGeom>
          <a:solidFill>
            <a:srgbClr val="0C234B"/>
          </a:solidFill>
          <a:ln>
            <a:no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9" name="TextBox 38"/>
          <p:cNvSpPr txBox="1"/>
          <p:nvPr/>
        </p:nvSpPr>
        <p:spPr>
          <a:xfrm>
            <a:off x="300765" y="4149074"/>
            <a:ext cx="2569934" cy="430887"/>
          </a:xfrm>
          <a:prstGeom prst="rect">
            <a:avLst/>
          </a:prstGeom>
          <a:noFill/>
        </p:spPr>
        <p:txBody>
          <a:bodyPr wrap="none" rtlCol="0">
            <a:spAutoFit/>
          </a:bodyPr>
          <a:lstStyle/>
          <a:p>
            <a:pPr algn="ctr"/>
            <a:r>
              <a:rPr lang="en-US" sz="1100" b="1" dirty="0" smtClean="0"/>
              <a:t>Latent </a:t>
            </a:r>
            <a:r>
              <a:rPr lang="en-US" sz="1100" b="1" dirty="0" err="1" smtClean="0"/>
              <a:t>Dirichlet</a:t>
            </a:r>
            <a:r>
              <a:rPr lang="en-US" sz="1100" b="1" dirty="0" smtClean="0"/>
              <a:t> Allocation (LDA) and </a:t>
            </a:r>
          </a:p>
          <a:p>
            <a:pPr algn="ctr"/>
            <a:r>
              <a:rPr lang="en-US" sz="1100" b="1" dirty="0" smtClean="0"/>
              <a:t>Support Vector Machine (SVM) Analytics</a:t>
            </a:r>
            <a:endParaRPr lang="en-US" sz="1100" b="1" dirty="0"/>
          </a:p>
        </p:txBody>
      </p:sp>
      <p:sp>
        <p:nvSpPr>
          <p:cNvPr id="52" name="TextBox 51"/>
          <p:cNvSpPr txBox="1"/>
          <p:nvPr/>
        </p:nvSpPr>
        <p:spPr>
          <a:xfrm>
            <a:off x="387290" y="5736867"/>
            <a:ext cx="2446504" cy="430887"/>
          </a:xfrm>
          <a:prstGeom prst="rect">
            <a:avLst/>
          </a:prstGeom>
          <a:noFill/>
        </p:spPr>
        <p:txBody>
          <a:bodyPr wrap="none" rtlCol="0">
            <a:spAutoFit/>
          </a:bodyPr>
          <a:lstStyle/>
          <a:p>
            <a:pPr algn="ctr"/>
            <a:r>
              <a:rPr lang="en-US" sz="1100" b="1" dirty="0" smtClean="0"/>
              <a:t>987 tutorials, 15,576 source code, and </a:t>
            </a:r>
          </a:p>
          <a:p>
            <a:pPr algn="ctr"/>
            <a:r>
              <a:rPr lang="en-US" sz="1100" b="1" dirty="0" smtClean="0"/>
              <a:t>14,851 attachments</a:t>
            </a:r>
            <a:endParaRPr lang="en-US" sz="1100" b="1" dirty="0"/>
          </a:p>
        </p:txBody>
      </p:sp>
      <p:sp>
        <p:nvSpPr>
          <p:cNvPr id="53" name="TextBox 52"/>
          <p:cNvSpPr txBox="1"/>
          <p:nvPr/>
        </p:nvSpPr>
        <p:spPr>
          <a:xfrm>
            <a:off x="7407587" y="3146055"/>
            <a:ext cx="873509" cy="307777"/>
          </a:xfrm>
          <a:prstGeom prst="rect">
            <a:avLst/>
          </a:prstGeom>
          <a:noFill/>
        </p:spPr>
        <p:txBody>
          <a:bodyPr wrap="none" rtlCol="0">
            <a:spAutoFit/>
          </a:bodyPr>
          <a:lstStyle/>
          <a:p>
            <a:pPr algn="ctr"/>
            <a:r>
              <a:rPr lang="en-US" sz="1400" b="1" dirty="0" smtClean="0"/>
              <a:t>Browsing</a:t>
            </a:r>
            <a:endParaRPr lang="en-US" sz="1400" b="1" dirty="0"/>
          </a:p>
        </p:txBody>
      </p:sp>
      <p:sp>
        <p:nvSpPr>
          <p:cNvPr id="54" name="TextBox 53"/>
          <p:cNvSpPr txBox="1"/>
          <p:nvPr/>
        </p:nvSpPr>
        <p:spPr>
          <a:xfrm>
            <a:off x="8949128" y="3107067"/>
            <a:ext cx="906659" cy="307777"/>
          </a:xfrm>
          <a:prstGeom prst="rect">
            <a:avLst/>
          </a:prstGeom>
          <a:noFill/>
        </p:spPr>
        <p:txBody>
          <a:bodyPr wrap="none" rtlCol="0">
            <a:spAutoFit/>
          </a:bodyPr>
          <a:lstStyle/>
          <a:p>
            <a:pPr algn="ctr"/>
            <a:r>
              <a:rPr lang="en-US" sz="1400" b="1" dirty="0" smtClean="0"/>
              <a:t>Searching</a:t>
            </a:r>
            <a:endParaRPr lang="en-US" sz="1400" b="1" dirty="0"/>
          </a:p>
        </p:txBody>
      </p:sp>
      <p:sp>
        <p:nvSpPr>
          <p:cNvPr id="55" name="TextBox 54"/>
          <p:cNvSpPr txBox="1"/>
          <p:nvPr/>
        </p:nvSpPr>
        <p:spPr>
          <a:xfrm>
            <a:off x="9529166" y="5726226"/>
            <a:ext cx="2323201" cy="307777"/>
          </a:xfrm>
          <a:prstGeom prst="rect">
            <a:avLst/>
          </a:prstGeom>
          <a:noFill/>
        </p:spPr>
        <p:txBody>
          <a:bodyPr wrap="none" rtlCol="0">
            <a:spAutoFit/>
          </a:bodyPr>
          <a:lstStyle/>
          <a:p>
            <a:pPr algn="ctr"/>
            <a:r>
              <a:rPr lang="en-US" sz="1400" b="1" dirty="0" err="1" smtClean="0"/>
              <a:t>VirusTotal</a:t>
            </a:r>
            <a:r>
              <a:rPr lang="en-US" sz="1400" b="1" dirty="0" smtClean="0"/>
              <a:t> Malware Analysis</a:t>
            </a:r>
            <a:endParaRPr lang="en-US" sz="1400" b="1" dirty="0"/>
          </a:p>
        </p:txBody>
      </p:sp>
      <p:sp>
        <p:nvSpPr>
          <p:cNvPr id="56" name="TextBox 55"/>
          <p:cNvSpPr txBox="1"/>
          <p:nvPr/>
        </p:nvSpPr>
        <p:spPr>
          <a:xfrm>
            <a:off x="7176318" y="5708501"/>
            <a:ext cx="2081211" cy="523220"/>
          </a:xfrm>
          <a:prstGeom prst="rect">
            <a:avLst/>
          </a:prstGeom>
          <a:noFill/>
        </p:spPr>
        <p:txBody>
          <a:bodyPr wrap="none" rtlCol="0">
            <a:spAutoFit/>
          </a:bodyPr>
          <a:lstStyle/>
          <a:p>
            <a:pPr algn="ctr"/>
            <a:r>
              <a:rPr lang="en-US" sz="1400" b="1" dirty="0" smtClean="0"/>
              <a:t>Cyber Threat Intelligence </a:t>
            </a:r>
          </a:p>
          <a:p>
            <a:pPr algn="ctr"/>
            <a:r>
              <a:rPr lang="en-US" sz="1400" b="1" dirty="0" smtClean="0"/>
              <a:t>Dashboard</a:t>
            </a:r>
            <a:endParaRPr lang="en-US" sz="1400" b="1" dirty="0"/>
          </a:p>
        </p:txBody>
      </p:sp>
      <p:sp>
        <p:nvSpPr>
          <p:cNvPr id="57" name="TextBox 56"/>
          <p:cNvSpPr txBox="1"/>
          <p:nvPr/>
        </p:nvSpPr>
        <p:spPr>
          <a:xfrm>
            <a:off x="10496676" y="3110607"/>
            <a:ext cx="1175002" cy="307777"/>
          </a:xfrm>
          <a:prstGeom prst="rect">
            <a:avLst/>
          </a:prstGeom>
          <a:noFill/>
        </p:spPr>
        <p:txBody>
          <a:bodyPr wrap="none" rtlCol="0">
            <a:spAutoFit/>
          </a:bodyPr>
          <a:lstStyle/>
          <a:p>
            <a:pPr algn="ctr"/>
            <a:r>
              <a:rPr lang="en-US" sz="1400" b="1" dirty="0" smtClean="0"/>
              <a:t>Downloading</a:t>
            </a:r>
            <a:endParaRPr lang="en-US" sz="1400" b="1" dirty="0"/>
          </a:p>
        </p:txBody>
      </p:sp>
      <p:pic>
        <p:nvPicPr>
          <p:cNvPr id="2062" name="Picture 14" descr="Image result for downloading imag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496550" y="1741993"/>
            <a:ext cx="1232785" cy="1232785"/>
          </a:xfrm>
          <a:prstGeom prst="rect">
            <a:avLst/>
          </a:prstGeom>
          <a:noFill/>
          <a:extLst>
            <a:ext uri="{909E8E84-426E-40dd-AFC4-6F175D3DCCD1}">
              <a14:hiddenFill xmlns:a14="http://schemas.microsoft.com/office/drawing/2010/main" xmlns="">
                <a:solidFill>
                  <a:srgbClr val="FFFFFF"/>
                </a:solidFill>
              </a14:hiddenFill>
            </a:ext>
          </a:extLst>
        </p:spPr>
      </p:pic>
      <p:sp>
        <p:nvSpPr>
          <p:cNvPr id="60" name="TextBox 59"/>
          <p:cNvSpPr txBox="1"/>
          <p:nvPr/>
        </p:nvSpPr>
        <p:spPr>
          <a:xfrm>
            <a:off x="1647467" y="6235920"/>
            <a:ext cx="8897067" cy="461665"/>
          </a:xfrm>
          <a:prstGeom prst="rect">
            <a:avLst/>
          </a:prstGeom>
          <a:noFill/>
        </p:spPr>
        <p:txBody>
          <a:bodyPr wrap="square" rtlCol="0">
            <a:spAutoFit/>
          </a:bodyPr>
          <a:lstStyle/>
          <a:p>
            <a:pPr algn="ctr"/>
            <a:r>
              <a:rPr lang="en-US" sz="2400" b="1" dirty="0" smtClean="0">
                <a:cs typeface="Arial" panose="020B0604020202020204" pitchFamily="34" charset="0"/>
              </a:rPr>
              <a:t>Figure 5.  </a:t>
            </a:r>
            <a:r>
              <a:rPr lang="en-US" sz="2400" b="1" u="sng" dirty="0" err="1" smtClean="0">
                <a:cs typeface="Arial" panose="020B0604020202020204" pitchFamily="34" charset="0"/>
              </a:rPr>
              <a:t>AZSecure</a:t>
            </a:r>
            <a:r>
              <a:rPr lang="en-US" sz="2400" b="1" u="sng" dirty="0" smtClean="0">
                <a:cs typeface="Arial" panose="020B0604020202020204" pitchFamily="34" charset="0"/>
              </a:rPr>
              <a:t> Hacker Assets Portal System Design and Features</a:t>
            </a:r>
            <a:endParaRPr lang="en-US" sz="2400" b="1" dirty="0" smtClean="0">
              <a:cs typeface="Arial" panose="020B0604020202020204" pitchFamily="34" charset="0"/>
            </a:endParaRPr>
          </a:p>
        </p:txBody>
      </p:sp>
      <p:sp>
        <p:nvSpPr>
          <p:cNvPr id="43" name="Rectangle 42"/>
          <p:cNvSpPr/>
          <p:nvPr/>
        </p:nvSpPr>
        <p:spPr>
          <a:xfrm>
            <a:off x="6974448" y="3704636"/>
            <a:ext cx="5023886" cy="252708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05580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fld id="{A4E8C9FA-6381-41DF-9A7B-A11F366E8C01}" type="slidenum">
              <a:rPr lang="en-US" smtClean="0"/>
              <a:t>22</a:t>
            </a:fld>
            <a:endParaRPr lang="en-US"/>
          </a:p>
        </p:txBody>
      </p:sp>
      <p:sp>
        <p:nvSpPr>
          <p:cNvPr id="7" name="Title 1"/>
          <p:cNvSpPr>
            <a:spLocks noGrp="1"/>
          </p:cNvSpPr>
          <p:nvPr>
            <p:ph type="title"/>
          </p:nvPr>
        </p:nvSpPr>
        <p:spPr>
          <a:xfrm>
            <a:off x="838200" y="1160441"/>
            <a:ext cx="11353800" cy="589915"/>
          </a:xfrm>
        </p:spPr>
        <p:txBody>
          <a:bodyPr>
            <a:normAutofit fontScale="90000"/>
          </a:bodyPr>
          <a:lstStyle/>
          <a:p>
            <a:r>
              <a:rPr lang="en-US" dirty="0" err="1" smtClean="0"/>
              <a:t>AZSecure</a:t>
            </a:r>
            <a:r>
              <a:rPr lang="en-US" dirty="0" smtClean="0"/>
              <a:t> Hacker Assets Portal – Data Testbed</a:t>
            </a:r>
            <a:endParaRPr lang="en-US" dirty="0"/>
          </a:p>
        </p:txBody>
      </p:sp>
      <p:graphicFrame>
        <p:nvGraphicFramePr>
          <p:cNvPr id="2" name="Table 1"/>
          <p:cNvGraphicFramePr>
            <a:graphicFrameLocks noGrp="1"/>
          </p:cNvGraphicFramePr>
          <p:nvPr>
            <p:extLst/>
          </p:nvPr>
        </p:nvGraphicFramePr>
        <p:xfrm>
          <a:off x="780435" y="2236371"/>
          <a:ext cx="10573365" cy="2773680"/>
        </p:xfrm>
        <a:graphic>
          <a:graphicData uri="http://schemas.openxmlformats.org/drawingml/2006/table">
            <a:tbl>
              <a:tblPr firstRow="1" bandRow="1">
                <a:tableStyleId>{5940675A-B579-460E-94D1-54222C63F5DA}</a:tableStyleId>
              </a:tblPr>
              <a:tblGrid>
                <a:gridCol w="1073214">
                  <a:extLst>
                    <a:ext uri="{9D8B030D-6E8A-4147-A177-3AD203B41FA5}">
                      <a16:colId xmlns:a16="http://schemas.microsoft.com/office/drawing/2014/main" val="20000"/>
                    </a:ext>
                  </a:extLst>
                </a:gridCol>
                <a:gridCol w="1026858">
                  <a:extLst>
                    <a:ext uri="{9D8B030D-6E8A-4147-A177-3AD203B41FA5}">
                      <a16:colId xmlns:a16="http://schemas.microsoft.com/office/drawing/2014/main" val="20001"/>
                    </a:ext>
                  </a:extLst>
                </a:gridCol>
                <a:gridCol w="2337118">
                  <a:extLst>
                    <a:ext uri="{9D8B030D-6E8A-4147-A177-3AD203B41FA5}">
                      <a16:colId xmlns:a16="http://schemas.microsoft.com/office/drawing/2014/main" val="20002"/>
                    </a:ext>
                  </a:extLst>
                </a:gridCol>
                <a:gridCol w="1040892">
                  <a:extLst>
                    <a:ext uri="{9D8B030D-6E8A-4147-A177-3AD203B41FA5}">
                      <a16:colId xmlns:a16="http://schemas.microsoft.com/office/drawing/2014/main" val="20003"/>
                    </a:ext>
                  </a:extLst>
                </a:gridCol>
                <a:gridCol w="1093553">
                  <a:extLst>
                    <a:ext uri="{9D8B030D-6E8A-4147-A177-3AD203B41FA5}">
                      <a16:colId xmlns:a16="http://schemas.microsoft.com/office/drawing/2014/main" val="20004"/>
                    </a:ext>
                  </a:extLst>
                </a:gridCol>
                <a:gridCol w="1238865">
                  <a:extLst>
                    <a:ext uri="{9D8B030D-6E8A-4147-A177-3AD203B41FA5}">
                      <a16:colId xmlns:a16="http://schemas.microsoft.com/office/drawing/2014/main" val="20005"/>
                    </a:ext>
                  </a:extLst>
                </a:gridCol>
                <a:gridCol w="1337187">
                  <a:extLst>
                    <a:ext uri="{9D8B030D-6E8A-4147-A177-3AD203B41FA5}">
                      <a16:colId xmlns:a16="http://schemas.microsoft.com/office/drawing/2014/main" val="20006"/>
                    </a:ext>
                  </a:extLst>
                </a:gridCol>
                <a:gridCol w="1425678">
                  <a:extLst>
                    <a:ext uri="{9D8B030D-6E8A-4147-A177-3AD203B41FA5}">
                      <a16:colId xmlns:a16="http://schemas.microsoft.com/office/drawing/2014/main" val="20007"/>
                    </a:ext>
                  </a:extLst>
                </a:gridCol>
              </a:tblGrid>
              <a:tr h="145428">
                <a:tc>
                  <a:txBody>
                    <a:bodyPr/>
                    <a:lstStyle/>
                    <a:p>
                      <a:pPr algn="ctr"/>
                      <a:r>
                        <a:rPr lang="en-US" sz="1600" b="1" dirty="0" smtClean="0"/>
                        <a:t>Forum </a:t>
                      </a:r>
                      <a:endParaRPr lang="en-US" sz="1600" b="1" dirty="0"/>
                    </a:p>
                  </a:txBody>
                  <a:tcPr anchor="ctr"/>
                </a:tc>
                <a:tc>
                  <a:txBody>
                    <a:bodyPr/>
                    <a:lstStyle/>
                    <a:p>
                      <a:pPr algn="ctr"/>
                      <a:r>
                        <a:rPr lang="en-US" sz="1600" b="1" dirty="0" smtClean="0"/>
                        <a:t>Language</a:t>
                      </a:r>
                      <a:endParaRPr lang="en-US" sz="1600" b="1" dirty="0"/>
                    </a:p>
                  </a:txBody>
                  <a:tcPr anchor="ctr"/>
                </a:tc>
                <a:tc>
                  <a:txBody>
                    <a:bodyPr/>
                    <a:lstStyle/>
                    <a:p>
                      <a:pPr algn="ctr"/>
                      <a:r>
                        <a:rPr lang="en-US" sz="1600" b="1" dirty="0" smtClean="0"/>
                        <a:t>Date Range</a:t>
                      </a:r>
                      <a:endParaRPr lang="en-US" sz="1600" b="1" dirty="0"/>
                    </a:p>
                  </a:txBody>
                  <a:tcPr anchor="ctr"/>
                </a:tc>
                <a:tc>
                  <a:txBody>
                    <a:bodyPr/>
                    <a:lstStyle/>
                    <a:p>
                      <a:pPr algn="ctr"/>
                      <a:r>
                        <a:rPr lang="en-US" sz="1600" b="1" dirty="0" smtClean="0"/>
                        <a:t># of Posts</a:t>
                      </a:r>
                      <a:endParaRPr lang="en-US" sz="1600" b="1" dirty="0"/>
                    </a:p>
                  </a:txBody>
                  <a:tcPr anchor="ctr"/>
                </a:tc>
                <a:tc>
                  <a:txBody>
                    <a:bodyPr/>
                    <a:lstStyle/>
                    <a:p>
                      <a:pPr algn="ctr"/>
                      <a:r>
                        <a:rPr lang="en-US" sz="1600" b="1" dirty="0" smtClean="0"/>
                        <a:t># of Members</a:t>
                      </a:r>
                      <a:endParaRPr lang="en-US" sz="1600" b="1" dirty="0"/>
                    </a:p>
                  </a:txBody>
                  <a:tcPr anchor="ctr"/>
                </a:tc>
                <a:tc>
                  <a:txBody>
                    <a:bodyPr/>
                    <a:lstStyle/>
                    <a:p>
                      <a:pPr algn="ctr"/>
                      <a:r>
                        <a:rPr lang="en-US" sz="1600" b="1" dirty="0" smtClean="0"/>
                        <a:t># of source code</a:t>
                      </a:r>
                      <a:endParaRPr lang="en-US" sz="1600" b="1" dirty="0"/>
                    </a:p>
                  </a:txBody>
                  <a:tcPr anchor="ctr"/>
                </a:tc>
                <a:tc>
                  <a:txBody>
                    <a:bodyPr/>
                    <a:lstStyle/>
                    <a:p>
                      <a:pPr algn="ctr"/>
                      <a:r>
                        <a:rPr lang="en-US" sz="1600" b="1" dirty="0" smtClean="0"/>
                        <a:t># of attachments</a:t>
                      </a:r>
                      <a:endParaRPr lang="en-US" sz="1600" b="1" dirty="0"/>
                    </a:p>
                  </a:txBody>
                  <a:tcPr anchor="ctr"/>
                </a:tc>
                <a:tc>
                  <a:txBody>
                    <a:bodyPr/>
                    <a:lstStyle/>
                    <a:p>
                      <a:pPr algn="ctr"/>
                      <a:r>
                        <a:rPr lang="en-US" sz="1600" b="1" dirty="0" smtClean="0"/>
                        <a:t># of tutorials</a:t>
                      </a:r>
                      <a:endParaRPr lang="en-US" sz="1600" b="1" dirty="0"/>
                    </a:p>
                  </a:txBody>
                  <a:tcPr anchor="ctr"/>
                </a:tc>
                <a:extLst>
                  <a:ext uri="{0D108BD9-81ED-4DB2-BD59-A6C34878D82A}">
                    <a16:rowId xmlns:a16="http://schemas.microsoft.com/office/drawing/2014/main" val="10000"/>
                  </a:ext>
                </a:extLst>
              </a:tr>
              <a:tr h="181784">
                <a:tc>
                  <a:txBody>
                    <a:bodyPr/>
                    <a:lstStyle/>
                    <a:p>
                      <a:pPr algn="ctr"/>
                      <a:r>
                        <a:rPr lang="en-US" sz="1800" dirty="0" err="1" smtClean="0"/>
                        <a:t>OpenSC</a:t>
                      </a:r>
                      <a:endParaRPr lang="en-US" sz="1800" dirty="0"/>
                    </a:p>
                  </a:txBody>
                  <a:tcPr/>
                </a:tc>
                <a:tc>
                  <a:txBody>
                    <a:bodyPr/>
                    <a:lstStyle/>
                    <a:p>
                      <a:pPr algn="ctr"/>
                      <a:r>
                        <a:rPr lang="en-US" sz="1800" dirty="0" smtClean="0"/>
                        <a:t>English</a:t>
                      </a:r>
                      <a:endParaRPr lang="en-US" sz="1800" dirty="0"/>
                    </a:p>
                  </a:txBody>
                  <a:tcPr/>
                </a:tc>
                <a:tc>
                  <a:txBody>
                    <a:bodyPr/>
                    <a:lstStyle/>
                    <a:p>
                      <a:pPr algn="ctr"/>
                      <a:r>
                        <a:rPr lang="en-US" sz="1600" dirty="0" smtClean="0"/>
                        <a:t>02/07/2005-02/21/2016</a:t>
                      </a:r>
                      <a:endParaRPr lang="en-US" sz="1600" dirty="0"/>
                    </a:p>
                  </a:txBody>
                  <a:tcPr anchor="ctr"/>
                </a:tc>
                <a:tc>
                  <a:txBody>
                    <a:bodyPr/>
                    <a:lstStyle/>
                    <a:p>
                      <a:pPr algn="ctr"/>
                      <a:r>
                        <a:rPr lang="en-US" sz="1800" dirty="0" smtClean="0"/>
                        <a:t>124,993</a:t>
                      </a:r>
                      <a:endParaRPr lang="en-US" sz="1800" dirty="0"/>
                    </a:p>
                  </a:txBody>
                  <a:tcPr/>
                </a:tc>
                <a:tc>
                  <a:txBody>
                    <a:bodyPr/>
                    <a:lstStyle/>
                    <a:p>
                      <a:pPr algn="ctr"/>
                      <a:r>
                        <a:rPr lang="en-US" sz="1800" dirty="0" smtClean="0"/>
                        <a:t>6,796</a:t>
                      </a:r>
                      <a:endParaRPr lang="en-US" sz="1800" dirty="0"/>
                    </a:p>
                  </a:txBody>
                  <a:tcPr/>
                </a:tc>
                <a:tc>
                  <a:txBody>
                    <a:bodyPr/>
                    <a:lstStyle/>
                    <a:p>
                      <a:pPr algn="ctr"/>
                      <a:r>
                        <a:rPr lang="en-US" sz="1800" dirty="0" smtClean="0"/>
                        <a:t>2,590</a:t>
                      </a:r>
                      <a:endParaRPr lang="en-US" sz="1800" dirty="0"/>
                    </a:p>
                  </a:txBody>
                  <a:tcPr/>
                </a:tc>
                <a:tc>
                  <a:txBody>
                    <a:bodyPr/>
                    <a:lstStyle/>
                    <a:p>
                      <a:pPr algn="ctr"/>
                      <a:r>
                        <a:rPr lang="en-US" sz="1800" dirty="0" smtClean="0"/>
                        <a:t>2,349</a:t>
                      </a:r>
                      <a:endParaRPr lang="en-US" sz="1800" dirty="0"/>
                    </a:p>
                  </a:txBody>
                  <a:tcPr/>
                </a:tc>
                <a:tc>
                  <a:txBody>
                    <a:bodyPr/>
                    <a:lstStyle/>
                    <a:p>
                      <a:pPr algn="ctr"/>
                      <a:r>
                        <a:rPr lang="en-US" sz="1800" dirty="0" smtClean="0"/>
                        <a:t>628</a:t>
                      </a:r>
                      <a:endParaRPr lang="en-US" sz="1800" dirty="0"/>
                    </a:p>
                  </a:txBody>
                  <a:tcPr/>
                </a:tc>
                <a:extLst>
                  <a:ext uri="{0D108BD9-81ED-4DB2-BD59-A6C34878D82A}">
                    <a16:rowId xmlns:a16="http://schemas.microsoft.com/office/drawing/2014/main" val="10001"/>
                  </a:ext>
                </a:extLst>
              </a:tr>
              <a:tr h="181784">
                <a:tc>
                  <a:txBody>
                    <a:bodyPr/>
                    <a:lstStyle/>
                    <a:p>
                      <a:pPr algn="ctr"/>
                      <a:r>
                        <a:rPr lang="en-US" sz="1800" dirty="0" err="1" smtClean="0"/>
                        <a:t>Xeksec</a:t>
                      </a:r>
                      <a:endParaRPr lang="en-US" sz="1800" dirty="0"/>
                    </a:p>
                  </a:txBody>
                  <a:tcPr/>
                </a:tc>
                <a:tc>
                  <a:txBody>
                    <a:bodyPr/>
                    <a:lstStyle/>
                    <a:p>
                      <a:pPr algn="ctr"/>
                      <a:r>
                        <a:rPr lang="en-US" sz="1800" dirty="0" smtClean="0"/>
                        <a:t>Russian</a:t>
                      </a:r>
                      <a:endParaRPr lang="en-US" sz="1800" dirty="0"/>
                    </a:p>
                  </a:txBody>
                  <a:tcPr/>
                </a:tc>
                <a:tc>
                  <a:txBody>
                    <a:bodyPr/>
                    <a:lstStyle/>
                    <a:p>
                      <a:pPr algn="ctr"/>
                      <a:r>
                        <a:rPr lang="en-US" sz="1600" dirty="0" smtClean="0"/>
                        <a:t>07/07/2007- 9/15/2015</a:t>
                      </a:r>
                      <a:endParaRPr lang="en-US" sz="1600" dirty="0"/>
                    </a:p>
                  </a:txBody>
                  <a:tcPr anchor="ctr"/>
                </a:tc>
                <a:tc>
                  <a:txBody>
                    <a:bodyPr/>
                    <a:lstStyle/>
                    <a:p>
                      <a:pPr algn="ctr"/>
                      <a:r>
                        <a:rPr lang="en-US" sz="1800" dirty="0" smtClean="0"/>
                        <a:t>62,316</a:t>
                      </a:r>
                      <a:endParaRPr lang="en-US" sz="1800" dirty="0"/>
                    </a:p>
                  </a:txBody>
                  <a:tcPr/>
                </a:tc>
                <a:tc>
                  <a:txBody>
                    <a:bodyPr/>
                    <a:lstStyle/>
                    <a:p>
                      <a:pPr algn="ctr"/>
                      <a:r>
                        <a:rPr lang="en-US" sz="1800" dirty="0" smtClean="0"/>
                        <a:t>18,462</a:t>
                      </a:r>
                      <a:endParaRPr lang="en-US" sz="1800" dirty="0"/>
                    </a:p>
                  </a:txBody>
                  <a:tcPr/>
                </a:tc>
                <a:tc>
                  <a:txBody>
                    <a:bodyPr/>
                    <a:lstStyle/>
                    <a:p>
                      <a:pPr algn="ctr"/>
                      <a:r>
                        <a:rPr lang="en-US" sz="1800" dirty="0" smtClean="0"/>
                        <a:t>2,456</a:t>
                      </a:r>
                      <a:endParaRPr lang="en-US" sz="1800" dirty="0"/>
                    </a:p>
                  </a:txBody>
                  <a:tcPr/>
                </a:tc>
                <a:tc>
                  <a:txBody>
                    <a:bodyPr/>
                    <a:lstStyle/>
                    <a:p>
                      <a:pPr algn="ctr"/>
                      <a:r>
                        <a:rPr lang="en-US" sz="1800" dirty="0" smtClean="0"/>
                        <a:t>-</a:t>
                      </a:r>
                      <a:endParaRPr lang="en-US" sz="1800" dirty="0"/>
                    </a:p>
                  </a:txBody>
                  <a:tcPr/>
                </a:tc>
                <a:tc>
                  <a:txBody>
                    <a:bodyPr/>
                    <a:lstStyle/>
                    <a:p>
                      <a:pPr algn="ctr"/>
                      <a:r>
                        <a:rPr lang="en-US" sz="1800" dirty="0" smtClean="0"/>
                        <a:t>40</a:t>
                      </a:r>
                      <a:endParaRPr lang="en-US" sz="1800" dirty="0"/>
                    </a:p>
                  </a:txBody>
                  <a:tcPr/>
                </a:tc>
                <a:extLst>
                  <a:ext uri="{0D108BD9-81ED-4DB2-BD59-A6C34878D82A}">
                    <a16:rowId xmlns:a16="http://schemas.microsoft.com/office/drawing/2014/main" val="10002"/>
                  </a:ext>
                </a:extLst>
              </a:tr>
              <a:tr h="181784">
                <a:tc>
                  <a:txBody>
                    <a:bodyPr/>
                    <a:lstStyle/>
                    <a:p>
                      <a:pPr algn="ctr"/>
                      <a:r>
                        <a:rPr lang="en-US" sz="1800" dirty="0" err="1" smtClean="0"/>
                        <a:t>Ashiyane</a:t>
                      </a:r>
                      <a:endParaRPr lang="en-US" sz="1800" dirty="0"/>
                    </a:p>
                  </a:txBody>
                  <a:tcPr/>
                </a:tc>
                <a:tc>
                  <a:txBody>
                    <a:bodyPr/>
                    <a:lstStyle/>
                    <a:p>
                      <a:pPr algn="ctr"/>
                      <a:r>
                        <a:rPr lang="en-US" sz="1800" dirty="0" smtClean="0"/>
                        <a:t>Arabic</a:t>
                      </a:r>
                      <a:endParaRPr lang="en-US" sz="1800" dirty="0"/>
                    </a:p>
                  </a:txBody>
                  <a:tcPr/>
                </a:tc>
                <a:tc>
                  <a:txBody>
                    <a:bodyPr/>
                    <a:lstStyle/>
                    <a:p>
                      <a:pPr algn="ctr"/>
                      <a:r>
                        <a:rPr lang="en-US" sz="1600" dirty="0" smtClean="0"/>
                        <a:t>5/30/2003</a:t>
                      </a:r>
                      <a:r>
                        <a:rPr lang="en-US" sz="1600" baseline="0" dirty="0" smtClean="0"/>
                        <a:t> – 9/24/2016</a:t>
                      </a:r>
                      <a:endParaRPr lang="en-US" sz="1600" dirty="0"/>
                    </a:p>
                  </a:txBody>
                  <a:tcPr anchor="ctr"/>
                </a:tc>
                <a:tc>
                  <a:txBody>
                    <a:bodyPr/>
                    <a:lstStyle/>
                    <a:p>
                      <a:pPr algn="ctr"/>
                      <a:r>
                        <a:rPr lang="en-US" sz="1800" dirty="0" smtClean="0"/>
                        <a:t>34,247</a:t>
                      </a:r>
                      <a:endParaRPr lang="en-US" sz="1800" dirty="0"/>
                    </a:p>
                  </a:txBody>
                  <a:tcPr/>
                </a:tc>
                <a:tc>
                  <a:txBody>
                    <a:bodyPr/>
                    <a:lstStyle/>
                    <a:p>
                      <a:pPr algn="ctr"/>
                      <a:r>
                        <a:rPr lang="en-US" sz="1800" dirty="0" smtClean="0"/>
                        <a:t>6,406</a:t>
                      </a:r>
                      <a:endParaRPr lang="en-US" sz="1800" dirty="0"/>
                    </a:p>
                  </a:txBody>
                  <a:tcPr/>
                </a:tc>
                <a:tc>
                  <a:txBody>
                    <a:bodyPr/>
                    <a:lstStyle/>
                    <a:p>
                      <a:pPr algn="ctr"/>
                      <a:r>
                        <a:rPr lang="en-US" sz="1800" dirty="0" smtClean="0"/>
                        <a:t>5,958</a:t>
                      </a:r>
                      <a:endParaRPr lang="en-US" sz="1800" dirty="0"/>
                    </a:p>
                  </a:txBody>
                  <a:tcPr/>
                </a:tc>
                <a:tc>
                  <a:txBody>
                    <a:bodyPr/>
                    <a:lstStyle/>
                    <a:p>
                      <a:pPr algn="ctr"/>
                      <a:r>
                        <a:rPr lang="en-US" sz="1800" dirty="0" smtClean="0"/>
                        <a:t>10,086</a:t>
                      </a:r>
                      <a:endParaRPr lang="en-US" sz="1800" dirty="0"/>
                    </a:p>
                  </a:txBody>
                  <a:tcPr/>
                </a:tc>
                <a:tc>
                  <a:txBody>
                    <a:bodyPr/>
                    <a:lstStyle/>
                    <a:p>
                      <a:pPr algn="ctr"/>
                      <a:r>
                        <a:rPr lang="en-US" sz="1800" dirty="0" smtClean="0"/>
                        <a:t>80</a:t>
                      </a:r>
                      <a:endParaRPr lang="en-US" sz="1800" dirty="0"/>
                    </a:p>
                  </a:txBody>
                  <a:tcPr/>
                </a:tc>
                <a:extLst>
                  <a:ext uri="{0D108BD9-81ED-4DB2-BD59-A6C34878D82A}">
                    <a16:rowId xmlns:a16="http://schemas.microsoft.com/office/drawing/2014/main" val="10003"/>
                  </a:ext>
                </a:extLst>
              </a:tr>
              <a:tr h="181784">
                <a:tc>
                  <a:txBody>
                    <a:bodyPr/>
                    <a:lstStyle/>
                    <a:p>
                      <a:pPr algn="ctr"/>
                      <a:r>
                        <a:rPr lang="en-US" sz="1800" dirty="0" smtClean="0"/>
                        <a:t>tuts4you</a:t>
                      </a:r>
                      <a:endParaRPr lang="en-US" sz="1800" dirty="0"/>
                    </a:p>
                  </a:txBody>
                  <a:tcPr/>
                </a:tc>
                <a:tc>
                  <a:txBody>
                    <a:bodyPr/>
                    <a:lstStyle/>
                    <a:p>
                      <a:pPr algn="ctr"/>
                      <a:r>
                        <a:rPr lang="en-US" sz="1800" dirty="0" smtClean="0"/>
                        <a:t>English</a:t>
                      </a:r>
                      <a:endParaRPr lang="en-US" sz="18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smtClean="0"/>
                        <a:t>6/10/2006</a:t>
                      </a:r>
                      <a:r>
                        <a:rPr lang="en-US" sz="1600" baseline="0" dirty="0" smtClean="0"/>
                        <a:t> – 10/31/2016</a:t>
                      </a:r>
                      <a:endParaRPr lang="en-US" sz="1600" dirty="0" smtClean="0"/>
                    </a:p>
                  </a:txBody>
                  <a:tcPr anchor="ctr"/>
                </a:tc>
                <a:tc>
                  <a:txBody>
                    <a:bodyPr/>
                    <a:lstStyle/>
                    <a:p>
                      <a:pPr algn="ctr"/>
                      <a:r>
                        <a:rPr lang="en-US" sz="1800" dirty="0" smtClean="0"/>
                        <a:t>40,666</a:t>
                      </a:r>
                      <a:endParaRPr lang="en-US" sz="1800" dirty="0"/>
                    </a:p>
                  </a:txBody>
                  <a:tcPr/>
                </a:tc>
                <a:tc>
                  <a:txBody>
                    <a:bodyPr/>
                    <a:lstStyle/>
                    <a:p>
                      <a:pPr algn="ctr"/>
                      <a:r>
                        <a:rPr lang="en-US" sz="1800" dirty="0" smtClean="0"/>
                        <a:t>2,539</a:t>
                      </a:r>
                      <a:endParaRPr lang="en-US" sz="1800" dirty="0"/>
                    </a:p>
                  </a:txBody>
                  <a:tcPr/>
                </a:tc>
                <a:tc>
                  <a:txBody>
                    <a:bodyPr/>
                    <a:lstStyle/>
                    <a:p>
                      <a:pPr algn="ctr"/>
                      <a:r>
                        <a:rPr lang="en-US" sz="1800" dirty="0" smtClean="0"/>
                        <a:t>-</a:t>
                      </a:r>
                      <a:endParaRPr lang="en-US" sz="1800" dirty="0"/>
                    </a:p>
                  </a:txBody>
                  <a:tcPr/>
                </a:tc>
                <a:tc>
                  <a:txBody>
                    <a:bodyPr/>
                    <a:lstStyle/>
                    <a:p>
                      <a:pPr algn="ctr"/>
                      <a:r>
                        <a:rPr lang="en-US" sz="1800" dirty="0" smtClean="0"/>
                        <a:t>2,206</a:t>
                      </a:r>
                      <a:endParaRPr lang="en-US" sz="1800" dirty="0"/>
                    </a:p>
                  </a:txBody>
                  <a:tcPr/>
                </a:tc>
                <a:tc>
                  <a:txBody>
                    <a:bodyPr/>
                    <a:lstStyle/>
                    <a:p>
                      <a:pPr algn="ctr"/>
                      <a:r>
                        <a:rPr lang="en-US" sz="1800" dirty="0" smtClean="0"/>
                        <a:t>38</a:t>
                      </a:r>
                      <a:endParaRPr lang="en-US" sz="1800" dirty="0"/>
                    </a:p>
                  </a:txBody>
                  <a:tcPr/>
                </a:tc>
                <a:extLst>
                  <a:ext uri="{0D108BD9-81ED-4DB2-BD59-A6C34878D82A}">
                    <a16:rowId xmlns:a16="http://schemas.microsoft.com/office/drawing/2014/main" val="10004"/>
                  </a:ext>
                </a:extLst>
              </a:tr>
              <a:tr h="181784">
                <a:tc>
                  <a:txBody>
                    <a:bodyPr/>
                    <a:lstStyle/>
                    <a:p>
                      <a:pPr algn="ctr"/>
                      <a:r>
                        <a:rPr lang="en-US" sz="1800" dirty="0" err="1" smtClean="0"/>
                        <a:t>exelab</a:t>
                      </a:r>
                      <a:endParaRPr lang="en-US" sz="1800" dirty="0"/>
                    </a:p>
                  </a:txBody>
                  <a:tcPr/>
                </a:tc>
                <a:tc>
                  <a:txBody>
                    <a:bodyPr/>
                    <a:lstStyle/>
                    <a:p>
                      <a:pPr algn="ctr"/>
                      <a:r>
                        <a:rPr lang="en-US" sz="1800" dirty="0" smtClean="0"/>
                        <a:t>Russian</a:t>
                      </a:r>
                      <a:endParaRPr lang="en-US" sz="18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smtClean="0"/>
                        <a:t>8/25/2008</a:t>
                      </a:r>
                      <a:r>
                        <a:rPr lang="en-US" sz="1600" baseline="0" dirty="0" smtClean="0"/>
                        <a:t> – 10/27/2016</a:t>
                      </a:r>
                      <a:endParaRPr lang="en-US" sz="1600" dirty="0" smtClean="0"/>
                    </a:p>
                  </a:txBody>
                  <a:tcPr anchor="ctr"/>
                </a:tc>
                <a:tc>
                  <a:txBody>
                    <a:bodyPr/>
                    <a:lstStyle/>
                    <a:p>
                      <a:pPr algn="ctr"/>
                      <a:r>
                        <a:rPr lang="en-US" sz="1800" dirty="0" smtClean="0"/>
                        <a:t>328,477</a:t>
                      </a:r>
                      <a:endParaRPr lang="en-US" sz="1800" dirty="0"/>
                    </a:p>
                  </a:txBody>
                  <a:tcPr/>
                </a:tc>
                <a:tc>
                  <a:txBody>
                    <a:bodyPr/>
                    <a:lstStyle/>
                    <a:p>
                      <a:pPr algn="ctr"/>
                      <a:r>
                        <a:rPr lang="en-US" sz="1800" dirty="0" smtClean="0"/>
                        <a:t>13,289</a:t>
                      </a:r>
                      <a:endParaRPr lang="en-US" sz="1800" dirty="0"/>
                    </a:p>
                  </a:txBody>
                  <a:tcPr/>
                </a:tc>
                <a:tc>
                  <a:txBody>
                    <a:bodyPr/>
                    <a:lstStyle/>
                    <a:p>
                      <a:pPr algn="ctr"/>
                      <a:r>
                        <a:rPr lang="en-US" sz="1800" dirty="0" smtClean="0"/>
                        <a:t>4,572</a:t>
                      </a:r>
                      <a:endParaRPr lang="en-US" sz="1800" dirty="0"/>
                    </a:p>
                  </a:txBody>
                  <a:tcPr/>
                </a:tc>
                <a:tc>
                  <a:txBody>
                    <a:bodyPr/>
                    <a:lstStyle/>
                    <a:p>
                      <a:pPr algn="ctr"/>
                      <a:r>
                        <a:rPr lang="en-US" sz="1800" dirty="0" smtClean="0"/>
                        <a:t>-</a:t>
                      </a:r>
                      <a:endParaRPr lang="en-US" sz="1800" dirty="0"/>
                    </a:p>
                  </a:txBody>
                  <a:tcPr/>
                </a:tc>
                <a:tc>
                  <a:txBody>
                    <a:bodyPr/>
                    <a:lstStyle/>
                    <a:p>
                      <a:pPr algn="ctr"/>
                      <a:r>
                        <a:rPr lang="en-US" sz="1800" dirty="0" smtClean="0"/>
                        <a:t>628</a:t>
                      </a:r>
                      <a:endParaRPr lang="en-US" sz="1800" dirty="0"/>
                    </a:p>
                  </a:txBody>
                  <a:tcPr/>
                </a:tc>
                <a:extLst>
                  <a:ext uri="{0D108BD9-81ED-4DB2-BD59-A6C34878D82A}">
                    <a16:rowId xmlns:a16="http://schemas.microsoft.com/office/drawing/2014/main" val="10005"/>
                  </a:ext>
                </a:extLst>
              </a:tr>
              <a:tr h="181784">
                <a:tc>
                  <a:txBody>
                    <a:bodyPr/>
                    <a:lstStyle/>
                    <a:p>
                      <a:pPr algn="ctr"/>
                      <a:r>
                        <a:rPr lang="en-US" sz="1800" b="1" dirty="0" smtClean="0">
                          <a:solidFill>
                            <a:srgbClr val="FF0000"/>
                          </a:solidFill>
                        </a:rPr>
                        <a:t>Total:</a:t>
                      </a:r>
                      <a:endParaRPr lang="en-US" sz="1800" b="1" dirty="0">
                        <a:solidFill>
                          <a:srgbClr val="FF0000"/>
                        </a:solidFill>
                      </a:endParaRPr>
                    </a:p>
                  </a:txBody>
                  <a:tcPr/>
                </a:tc>
                <a:tc>
                  <a:txBody>
                    <a:bodyPr/>
                    <a:lstStyle/>
                    <a:p>
                      <a:pPr algn="ctr"/>
                      <a:r>
                        <a:rPr lang="en-US" sz="1800" b="1" dirty="0" smtClean="0">
                          <a:solidFill>
                            <a:srgbClr val="FF0000"/>
                          </a:solidFill>
                        </a:rPr>
                        <a:t>-</a:t>
                      </a:r>
                      <a:endParaRPr lang="en-US" sz="1800" b="1" dirty="0">
                        <a:solidFill>
                          <a:srgbClr val="FF000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smtClean="0">
                          <a:solidFill>
                            <a:srgbClr val="FF0000"/>
                          </a:solidFill>
                        </a:rPr>
                        <a:t>02/07/2005- 10/31/2016</a:t>
                      </a:r>
                    </a:p>
                  </a:txBody>
                  <a:tcPr anchor="ctr"/>
                </a:tc>
                <a:tc>
                  <a:txBody>
                    <a:bodyPr/>
                    <a:lstStyle/>
                    <a:p>
                      <a:pPr algn="ctr"/>
                      <a:r>
                        <a:rPr lang="en-US" sz="1800" b="1" dirty="0" smtClean="0">
                          <a:solidFill>
                            <a:srgbClr val="FF0000"/>
                          </a:solidFill>
                        </a:rPr>
                        <a:t>590,699</a:t>
                      </a:r>
                      <a:endParaRPr lang="en-US" sz="1800" b="1" dirty="0">
                        <a:solidFill>
                          <a:srgbClr val="FF0000"/>
                        </a:solidFill>
                      </a:endParaRPr>
                    </a:p>
                  </a:txBody>
                  <a:tcPr/>
                </a:tc>
                <a:tc>
                  <a:txBody>
                    <a:bodyPr/>
                    <a:lstStyle/>
                    <a:p>
                      <a:pPr algn="ctr"/>
                      <a:r>
                        <a:rPr lang="en-US" sz="1800" b="1" dirty="0" smtClean="0">
                          <a:solidFill>
                            <a:srgbClr val="FF0000"/>
                          </a:solidFill>
                        </a:rPr>
                        <a:t>47,492</a:t>
                      </a:r>
                      <a:endParaRPr lang="en-US" sz="1800" b="1" dirty="0">
                        <a:solidFill>
                          <a:srgbClr val="FF0000"/>
                        </a:solidFill>
                      </a:endParaRPr>
                    </a:p>
                  </a:txBody>
                  <a:tcPr/>
                </a:tc>
                <a:tc>
                  <a:txBody>
                    <a:bodyPr/>
                    <a:lstStyle/>
                    <a:p>
                      <a:pPr algn="ctr"/>
                      <a:r>
                        <a:rPr lang="en-US" sz="1800" b="1" dirty="0" smtClean="0">
                          <a:solidFill>
                            <a:srgbClr val="FF0000"/>
                          </a:solidFill>
                        </a:rPr>
                        <a:t>15,576</a:t>
                      </a:r>
                      <a:endParaRPr lang="en-US" sz="1800" b="1" dirty="0">
                        <a:solidFill>
                          <a:srgbClr val="FF0000"/>
                        </a:solidFill>
                      </a:endParaRPr>
                    </a:p>
                  </a:txBody>
                  <a:tcPr/>
                </a:tc>
                <a:tc>
                  <a:txBody>
                    <a:bodyPr/>
                    <a:lstStyle/>
                    <a:p>
                      <a:pPr algn="ctr"/>
                      <a:r>
                        <a:rPr lang="en-US" sz="1800" b="1" dirty="0" smtClean="0">
                          <a:solidFill>
                            <a:srgbClr val="FF0000"/>
                          </a:solidFill>
                        </a:rPr>
                        <a:t>14,851</a:t>
                      </a:r>
                      <a:endParaRPr lang="en-US" sz="1800" b="1" dirty="0">
                        <a:solidFill>
                          <a:srgbClr val="FF0000"/>
                        </a:solidFill>
                      </a:endParaRPr>
                    </a:p>
                  </a:txBody>
                  <a:tcPr/>
                </a:tc>
                <a:tc>
                  <a:txBody>
                    <a:bodyPr/>
                    <a:lstStyle/>
                    <a:p>
                      <a:pPr algn="ctr"/>
                      <a:r>
                        <a:rPr lang="en-US" sz="1800" b="1" dirty="0" smtClean="0">
                          <a:solidFill>
                            <a:srgbClr val="FF0000"/>
                          </a:solidFill>
                        </a:rPr>
                        <a:t>987</a:t>
                      </a:r>
                      <a:endParaRPr lang="en-US" sz="1800" b="1" dirty="0">
                        <a:solidFill>
                          <a:srgbClr val="FF0000"/>
                        </a:solidFill>
                      </a:endParaRP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3887095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fld id="{A4E8C9FA-6381-41DF-9A7B-A11F366E8C01}" type="slidenum">
              <a:rPr lang="en-US" smtClean="0"/>
              <a:t>23</a:t>
            </a:fld>
            <a:endParaRPr lang="en-US"/>
          </a:p>
        </p:txBody>
      </p:sp>
      <p:sp>
        <p:nvSpPr>
          <p:cNvPr id="7" name="Title 1"/>
          <p:cNvSpPr>
            <a:spLocks noGrp="1"/>
          </p:cNvSpPr>
          <p:nvPr>
            <p:ph type="title"/>
          </p:nvPr>
        </p:nvSpPr>
        <p:spPr>
          <a:xfrm>
            <a:off x="1107358" y="921854"/>
            <a:ext cx="11353800" cy="589915"/>
          </a:xfrm>
        </p:spPr>
        <p:txBody>
          <a:bodyPr>
            <a:normAutofit/>
          </a:bodyPr>
          <a:lstStyle/>
          <a:p>
            <a:r>
              <a:rPr lang="en-US" sz="3600" dirty="0" err="1" smtClean="0"/>
              <a:t>AZSecure</a:t>
            </a:r>
            <a:r>
              <a:rPr lang="en-US" sz="3600" dirty="0" smtClean="0"/>
              <a:t> Hacker Assets Portal – Data Mining Approach</a:t>
            </a:r>
            <a:endParaRPr lang="en-US" sz="3600" dirty="0"/>
          </a:p>
        </p:txBody>
      </p:sp>
      <p:graphicFrame>
        <p:nvGraphicFramePr>
          <p:cNvPr id="9" name="Content Placeholder 4"/>
          <p:cNvGraphicFramePr>
            <a:graphicFrameLocks/>
          </p:cNvGraphicFramePr>
          <p:nvPr>
            <p:extLst/>
          </p:nvPr>
        </p:nvGraphicFramePr>
        <p:xfrm>
          <a:off x="6654032" y="2133498"/>
          <a:ext cx="4307819" cy="2690796"/>
        </p:xfrm>
        <a:graphic>
          <a:graphicData uri="http://schemas.openxmlformats.org/drawingml/2006/table">
            <a:tbl>
              <a:tblPr firstRow="1" bandRow="1">
                <a:tableStyleId>{5940675A-B579-460E-94D1-54222C63F5DA}</a:tableStyleId>
              </a:tblPr>
              <a:tblGrid>
                <a:gridCol w="1047955">
                  <a:extLst>
                    <a:ext uri="{9D8B030D-6E8A-4147-A177-3AD203B41FA5}">
                      <a16:colId xmlns:a16="http://schemas.microsoft.com/office/drawing/2014/main" val="20000"/>
                    </a:ext>
                  </a:extLst>
                </a:gridCol>
                <a:gridCol w="922338">
                  <a:extLst>
                    <a:ext uri="{9D8B030D-6E8A-4147-A177-3AD203B41FA5}">
                      <a16:colId xmlns:a16="http://schemas.microsoft.com/office/drawing/2014/main" val="20001"/>
                    </a:ext>
                  </a:extLst>
                </a:gridCol>
                <a:gridCol w="949280">
                  <a:extLst>
                    <a:ext uri="{9D8B030D-6E8A-4147-A177-3AD203B41FA5}">
                      <a16:colId xmlns:a16="http://schemas.microsoft.com/office/drawing/2014/main" val="20002"/>
                    </a:ext>
                  </a:extLst>
                </a:gridCol>
                <a:gridCol w="692604">
                  <a:extLst>
                    <a:ext uri="{9D8B030D-6E8A-4147-A177-3AD203B41FA5}">
                      <a16:colId xmlns:a16="http://schemas.microsoft.com/office/drawing/2014/main" val="20003"/>
                    </a:ext>
                  </a:extLst>
                </a:gridCol>
                <a:gridCol w="695642">
                  <a:extLst>
                    <a:ext uri="{9D8B030D-6E8A-4147-A177-3AD203B41FA5}">
                      <a16:colId xmlns:a16="http://schemas.microsoft.com/office/drawing/2014/main" val="20004"/>
                    </a:ext>
                  </a:extLst>
                </a:gridCol>
              </a:tblGrid>
              <a:tr h="592124">
                <a:tc>
                  <a:txBody>
                    <a:bodyPr/>
                    <a:lstStyle/>
                    <a:p>
                      <a:pPr algn="ctr"/>
                      <a:r>
                        <a:rPr lang="en-US" sz="1400" b="1" dirty="0" smtClean="0"/>
                        <a:t>Algorithm</a:t>
                      </a:r>
                      <a:endParaRPr lang="en-US" sz="1400" b="1" dirty="0"/>
                    </a:p>
                  </a:txBody>
                  <a:tcPr anchor="ctr"/>
                </a:tc>
                <a:tc>
                  <a:txBody>
                    <a:bodyPr/>
                    <a:lstStyle/>
                    <a:p>
                      <a:pPr algn="ctr"/>
                      <a:r>
                        <a:rPr lang="en-US" sz="1400" b="1" dirty="0" smtClean="0"/>
                        <a:t>Accuracy</a:t>
                      </a:r>
                      <a:endParaRPr lang="en-US" sz="1400" b="1" dirty="0"/>
                    </a:p>
                  </a:txBody>
                  <a:tcPr anchor="ctr"/>
                </a:tc>
                <a:tc>
                  <a:txBody>
                    <a:bodyPr/>
                    <a:lstStyle/>
                    <a:p>
                      <a:pPr algn="ctr"/>
                      <a:r>
                        <a:rPr lang="en-US" sz="1400" b="1" dirty="0" smtClean="0"/>
                        <a:t>Precision</a:t>
                      </a:r>
                      <a:endParaRPr lang="en-US" sz="1400" b="1" dirty="0"/>
                    </a:p>
                  </a:txBody>
                  <a:tcPr anchor="ctr"/>
                </a:tc>
                <a:tc>
                  <a:txBody>
                    <a:bodyPr/>
                    <a:lstStyle/>
                    <a:p>
                      <a:pPr algn="ctr"/>
                      <a:r>
                        <a:rPr lang="en-US" sz="1400" b="1" dirty="0" smtClean="0"/>
                        <a:t>Recall</a:t>
                      </a:r>
                      <a:endParaRPr lang="en-US" sz="1400" b="1" dirty="0"/>
                    </a:p>
                  </a:txBody>
                  <a:tcPr anchor="ctr"/>
                </a:tc>
                <a:tc>
                  <a:txBody>
                    <a:bodyPr/>
                    <a:lstStyle/>
                    <a:p>
                      <a:pPr algn="ctr"/>
                      <a:r>
                        <a:rPr lang="en-US" sz="1400" b="1" dirty="0" smtClean="0"/>
                        <a:t>F1</a:t>
                      </a:r>
                      <a:endParaRPr lang="en-US" sz="1400" b="1" dirty="0"/>
                    </a:p>
                  </a:txBody>
                  <a:tcPr anchor="ctr"/>
                </a:tc>
                <a:extLst>
                  <a:ext uri="{0D108BD9-81ED-4DB2-BD59-A6C34878D82A}">
                    <a16:rowId xmlns:a16="http://schemas.microsoft.com/office/drawing/2014/main" val="10000"/>
                  </a:ext>
                </a:extLst>
              </a:tr>
              <a:tr h="348308">
                <a:tc>
                  <a:txBody>
                    <a:bodyPr/>
                    <a:lstStyle/>
                    <a:p>
                      <a:pPr algn="ctr"/>
                      <a:r>
                        <a:rPr lang="en-US" sz="1600" b="1" dirty="0" smtClean="0"/>
                        <a:t>SVM</a:t>
                      </a:r>
                      <a:endParaRPr lang="en-US" sz="1600" b="1" dirty="0"/>
                    </a:p>
                  </a:txBody>
                  <a:tcPr anchor="ctr"/>
                </a:tc>
                <a:tc>
                  <a:txBody>
                    <a:bodyPr/>
                    <a:lstStyle/>
                    <a:p>
                      <a:pPr algn="ctr"/>
                      <a:r>
                        <a:rPr lang="en-US" sz="1600" b="1" dirty="0" smtClean="0"/>
                        <a:t>98.20</a:t>
                      </a:r>
                      <a:endParaRPr lang="en-US" sz="1600" b="1" dirty="0"/>
                    </a:p>
                  </a:txBody>
                  <a:tcPr anchor="ctr"/>
                </a:tc>
                <a:tc>
                  <a:txBody>
                    <a:bodyPr/>
                    <a:lstStyle/>
                    <a:p>
                      <a:pPr algn="ctr"/>
                      <a:r>
                        <a:rPr lang="en-US" sz="1600" b="1" dirty="0" smtClean="0"/>
                        <a:t>96.36</a:t>
                      </a:r>
                      <a:endParaRPr lang="en-US" sz="1600" b="1" dirty="0"/>
                    </a:p>
                  </a:txBody>
                  <a:tcPr anchor="ctr"/>
                </a:tc>
                <a:tc>
                  <a:txBody>
                    <a:bodyPr/>
                    <a:lstStyle/>
                    <a:p>
                      <a:pPr algn="ctr"/>
                      <a:r>
                        <a:rPr lang="en-US" sz="1600" b="1" dirty="0" smtClean="0"/>
                        <a:t>98.20</a:t>
                      </a:r>
                      <a:endParaRPr lang="en-US" sz="1600" b="1" dirty="0"/>
                    </a:p>
                  </a:txBody>
                  <a:tcPr anchor="ctr"/>
                </a:tc>
                <a:tc>
                  <a:txBody>
                    <a:bodyPr/>
                    <a:lstStyle/>
                    <a:p>
                      <a:pPr algn="ctr"/>
                      <a:r>
                        <a:rPr lang="en-US" sz="1600" b="1" dirty="0" smtClean="0"/>
                        <a:t>98.28</a:t>
                      </a:r>
                    </a:p>
                  </a:txBody>
                  <a:tcPr anchor="ctr"/>
                </a:tc>
                <a:extLst>
                  <a:ext uri="{0D108BD9-81ED-4DB2-BD59-A6C34878D82A}">
                    <a16:rowId xmlns:a16="http://schemas.microsoft.com/office/drawing/2014/main" val="10001"/>
                  </a:ext>
                </a:extLst>
              </a:tr>
              <a:tr h="592124">
                <a:tc>
                  <a:txBody>
                    <a:bodyPr/>
                    <a:lstStyle/>
                    <a:p>
                      <a:pPr algn="ctr"/>
                      <a:r>
                        <a:rPr lang="en-US" sz="1600" dirty="0" smtClean="0"/>
                        <a:t>k-Nearest</a:t>
                      </a:r>
                      <a:r>
                        <a:rPr lang="en-US" sz="1600" baseline="0" dirty="0" smtClean="0"/>
                        <a:t> Neighbor</a:t>
                      </a:r>
                      <a:endParaRPr lang="en-US" sz="1600" dirty="0"/>
                    </a:p>
                  </a:txBody>
                  <a:tcPr anchor="ctr"/>
                </a:tc>
                <a:tc>
                  <a:txBody>
                    <a:bodyPr/>
                    <a:lstStyle/>
                    <a:p>
                      <a:pPr algn="ctr"/>
                      <a:r>
                        <a:rPr lang="en-US" sz="1600" dirty="0" smtClean="0"/>
                        <a:t>64.00</a:t>
                      </a:r>
                      <a:endParaRPr lang="en-US" sz="1600" dirty="0"/>
                    </a:p>
                  </a:txBody>
                  <a:tcPr anchor="ctr"/>
                </a:tc>
                <a:tc>
                  <a:txBody>
                    <a:bodyPr/>
                    <a:lstStyle/>
                    <a:p>
                      <a:pPr algn="ctr"/>
                      <a:r>
                        <a:rPr lang="en-US" sz="1600" dirty="0" smtClean="0"/>
                        <a:t>83.47</a:t>
                      </a:r>
                      <a:endParaRPr lang="en-US" sz="1600" dirty="0"/>
                    </a:p>
                  </a:txBody>
                  <a:tcPr anchor="ctr"/>
                </a:tc>
                <a:tc>
                  <a:txBody>
                    <a:bodyPr/>
                    <a:lstStyle/>
                    <a:p>
                      <a:pPr algn="ctr"/>
                      <a:r>
                        <a:rPr lang="en-US" sz="1600" dirty="0" smtClean="0"/>
                        <a:t>64.00</a:t>
                      </a:r>
                      <a:endParaRPr lang="en-US" sz="1600" dirty="0"/>
                    </a:p>
                  </a:txBody>
                  <a:tcPr anchor="ctr"/>
                </a:tc>
                <a:tc>
                  <a:txBody>
                    <a:bodyPr/>
                    <a:lstStyle/>
                    <a:p>
                      <a:pPr algn="ctr"/>
                      <a:r>
                        <a:rPr lang="en-US" sz="1600" dirty="0" smtClean="0"/>
                        <a:t>72.24</a:t>
                      </a:r>
                    </a:p>
                  </a:txBody>
                  <a:tcPr anchor="ctr"/>
                </a:tc>
                <a:extLst>
                  <a:ext uri="{0D108BD9-81ED-4DB2-BD59-A6C34878D82A}">
                    <a16:rowId xmlns:a16="http://schemas.microsoft.com/office/drawing/2014/main" val="10002"/>
                  </a:ext>
                </a:extLst>
              </a:tr>
              <a:tr h="348308">
                <a:tc>
                  <a:txBody>
                    <a:bodyPr/>
                    <a:lstStyle/>
                    <a:p>
                      <a:pPr algn="ctr"/>
                      <a:r>
                        <a:rPr lang="en-US" sz="1600" dirty="0" smtClean="0"/>
                        <a:t>Naïve Bayes</a:t>
                      </a:r>
                      <a:endParaRPr lang="en-US" sz="1600" dirty="0"/>
                    </a:p>
                  </a:txBody>
                  <a:tcPr anchor="ctr"/>
                </a:tc>
                <a:tc>
                  <a:txBody>
                    <a:bodyPr/>
                    <a:lstStyle/>
                    <a:p>
                      <a:pPr algn="ctr"/>
                      <a:r>
                        <a:rPr lang="en-US" sz="1600" dirty="0" smtClean="0"/>
                        <a:t>86.00</a:t>
                      </a:r>
                      <a:endParaRPr lang="en-US" sz="1600" dirty="0"/>
                    </a:p>
                  </a:txBody>
                  <a:tcPr anchor="ctr"/>
                </a:tc>
                <a:tc>
                  <a:txBody>
                    <a:bodyPr/>
                    <a:lstStyle/>
                    <a:p>
                      <a:pPr algn="ctr"/>
                      <a:r>
                        <a:rPr lang="en-US" sz="1600" dirty="0" smtClean="0"/>
                        <a:t>88.57</a:t>
                      </a:r>
                    </a:p>
                  </a:txBody>
                  <a:tcPr anchor="ctr"/>
                </a:tc>
                <a:tc>
                  <a:txBody>
                    <a:bodyPr/>
                    <a:lstStyle/>
                    <a:p>
                      <a:pPr algn="ctr"/>
                      <a:r>
                        <a:rPr lang="en-US" sz="1600" dirty="0" smtClean="0"/>
                        <a:t>86.00</a:t>
                      </a:r>
                      <a:endParaRPr lang="en-US" sz="1600" dirty="0"/>
                    </a:p>
                  </a:txBody>
                  <a:tcPr anchor="ctr"/>
                </a:tc>
                <a:tc>
                  <a:txBody>
                    <a:bodyPr/>
                    <a:lstStyle/>
                    <a:p>
                      <a:pPr algn="ctr"/>
                      <a:r>
                        <a:rPr lang="en-US" sz="1600" dirty="0" smtClean="0"/>
                        <a:t>87.26</a:t>
                      </a:r>
                      <a:endParaRPr lang="en-US" sz="1600" dirty="0"/>
                    </a:p>
                  </a:txBody>
                  <a:tcPr anchor="ctr"/>
                </a:tc>
                <a:extLst>
                  <a:ext uri="{0D108BD9-81ED-4DB2-BD59-A6C34878D82A}">
                    <a16:rowId xmlns:a16="http://schemas.microsoft.com/office/drawing/2014/main" val="10003"/>
                  </a:ext>
                </a:extLst>
              </a:tr>
              <a:tr h="348308">
                <a:tc>
                  <a:txBody>
                    <a:bodyPr/>
                    <a:lstStyle/>
                    <a:p>
                      <a:pPr algn="ctr"/>
                      <a:r>
                        <a:rPr lang="en-US" sz="1600" dirty="0" smtClean="0"/>
                        <a:t>Decision Tree</a:t>
                      </a:r>
                      <a:endParaRPr lang="en-US" sz="1600" dirty="0"/>
                    </a:p>
                  </a:txBody>
                  <a:tcPr anchor="ctr"/>
                </a:tc>
                <a:tc>
                  <a:txBody>
                    <a:bodyPr/>
                    <a:lstStyle/>
                    <a:p>
                      <a:pPr algn="ctr"/>
                      <a:r>
                        <a:rPr lang="en-US" sz="1600" dirty="0" smtClean="0"/>
                        <a:t>82.60</a:t>
                      </a:r>
                      <a:endParaRPr lang="en-US" sz="1600" dirty="0"/>
                    </a:p>
                  </a:txBody>
                  <a:tcPr anchor="ctr"/>
                </a:tc>
                <a:tc>
                  <a:txBody>
                    <a:bodyPr/>
                    <a:lstStyle/>
                    <a:p>
                      <a:pPr algn="ctr"/>
                      <a:r>
                        <a:rPr lang="en-US" sz="1600" dirty="0" smtClean="0"/>
                        <a:t>86.41</a:t>
                      </a:r>
                    </a:p>
                  </a:txBody>
                  <a:tcPr anchor="ctr"/>
                </a:tc>
                <a:tc>
                  <a:txBody>
                    <a:bodyPr/>
                    <a:lstStyle/>
                    <a:p>
                      <a:pPr algn="ctr"/>
                      <a:r>
                        <a:rPr lang="en-US" sz="1600" dirty="0" smtClean="0"/>
                        <a:t>82.60</a:t>
                      </a:r>
                    </a:p>
                  </a:txBody>
                  <a:tcPr anchor="ctr"/>
                </a:tc>
                <a:tc>
                  <a:txBody>
                    <a:bodyPr/>
                    <a:lstStyle/>
                    <a:p>
                      <a:pPr algn="ctr"/>
                      <a:r>
                        <a:rPr lang="en-US" sz="1600" dirty="0" smtClean="0"/>
                        <a:t>84.42</a:t>
                      </a:r>
                      <a:endParaRPr lang="en-US" sz="1600" dirty="0"/>
                    </a:p>
                  </a:txBody>
                  <a:tcPr anchor="ctr"/>
                </a:tc>
                <a:extLst>
                  <a:ext uri="{0D108BD9-81ED-4DB2-BD59-A6C34878D82A}">
                    <a16:rowId xmlns:a16="http://schemas.microsoft.com/office/drawing/2014/main" val="10004"/>
                  </a:ext>
                </a:extLst>
              </a:tr>
            </a:tbl>
          </a:graphicData>
        </a:graphic>
      </p:graphicFrame>
      <p:pic>
        <p:nvPicPr>
          <p:cNvPr id="10" name="Picture 9"/>
          <p:cNvPicPr>
            <a:picLocks noChangeAspect="1"/>
          </p:cNvPicPr>
          <p:nvPr/>
        </p:nvPicPr>
        <p:blipFill>
          <a:blip r:embed="rId3"/>
          <a:stretch>
            <a:fillRect/>
          </a:stretch>
        </p:blipFill>
        <p:spPr>
          <a:xfrm>
            <a:off x="1463829" y="1982839"/>
            <a:ext cx="4353873" cy="3171940"/>
          </a:xfrm>
          <a:prstGeom prst="rect">
            <a:avLst/>
          </a:prstGeom>
        </p:spPr>
      </p:pic>
      <p:sp>
        <p:nvSpPr>
          <p:cNvPr id="12" name="Rectangle 11"/>
          <p:cNvSpPr/>
          <p:nvPr/>
        </p:nvSpPr>
        <p:spPr>
          <a:xfrm>
            <a:off x="3011582" y="3361727"/>
            <a:ext cx="2681006" cy="75307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0255064" y="2133499"/>
            <a:ext cx="706787" cy="269079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76769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951" y="0"/>
            <a:ext cx="10972801" cy="609600"/>
          </a:xfrm>
        </p:spPr>
        <p:txBody>
          <a:bodyPr>
            <a:normAutofit fontScale="90000"/>
          </a:bodyPr>
          <a:lstStyle/>
          <a:p>
            <a:pPr algn="ctr"/>
            <a:r>
              <a:rPr lang="en-US" dirty="0" smtClean="0"/>
              <a:t>Hacker Assets Portal V2.0 – Overview</a:t>
            </a:r>
            <a:endParaRPr lang="en-US" dirty="0"/>
          </a:p>
        </p:txBody>
      </p:sp>
      <p:sp>
        <p:nvSpPr>
          <p:cNvPr id="4" name="Slide Number Placeholder 3"/>
          <p:cNvSpPr>
            <a:spLocks noGrp="1"/>
          </p:cNvSpPr>
          <p:nvPr>
            <p:ph type="sldNum" sz="quarter" idx="4294967295"/>
          </p:nvPr>
        </p:nvSpPr>
        <p:spPr/>
        <p:txBody>
          <a:bodyPr/>
          <a:lstStyle/>
          <a:p>
            <a:fld id="{EED52553-B058-46A8-80FD-FCB8F898C0C8}" type="slidenum">
              <a:rPr lang="en-US" smtClean="0"/>
              <a:t>24</a:t>
            </a:fld>
            <a:endParaRPr lang="en-US"/>
          </a:p>
        </p:txBody>
      </p:sp>
      <p:pic>
        <p:nvPicPr>
          <p:cNvPr id="5" name="Picture 4"/>
          <p:cNvPicPr>
            <a:picLocks noChangeAspect="1"/>
          </p:cNvPicPr>
          <p:nvPr/>
        </p:nvPicPr>
        <p:blipFill rotWithShape="1">
          <a:blip r:embed="rId3"/>
          <a:srcRect b="24830"/>
          <a:stretch/>
        </p:blipFill>
        <p:spPr>
          <a:xfrm>
            <a:off x="101273" y="892942"/>
            <a:ext cx="6110649" cy="2274728"/>
          </a:xfrm>
          <a:prstGeom prst="rect">
            <a:avLst/>
          </a:prstGeom>
          <a:ln w="12700">
            <a:solidFill>
              <a:schemeClr val="tx1"/>
            </a:solidFill>
          </a:ln>
        </p:spPr>
      </p:pic>
      <p:sp>
        <p:nvSpPr>
          <p:cNvPr id="3" name="TextBox 2"/>
          <p:cNvSpPr txBox="1"/>
          <p:nvPr/>
        </p:nvSpPr>
        <p:spPr>
          <a:xfrm>
            <a:off x="-28230" y="588143"/>
            <a:ext cx="6688039" cy="307777"/>
          </a:xfrm>
          <a:prstGeom prst="rect">
            <a:avLst/>
          </a:prstGeom>
          <a:noFill/>
        </p:spPr>
        <p:txBody>
          <a:bodyPr wrap="square" rtlCol="0">
            <a:spAutoFit/>
          </a:bodyPr>
          <a:lstStyle/>
          <a:p>
            <a:r>
              <a:rPr lang="en-US" sz="1400" smtClean="0">
                <a:solidFill>
                  <a:srgbClr val="C00000"/>
                </a:solidFill>
              </a:rPr>
              <a:t>(a) Home page, linking to (b &amp; c) </a:t>
            </a:r>
            <a:r>
              <a:rPr lang="en-US" sz="1400" b="1" smtClean="0">
                <a:solidFill>
                  <a:srgbClr val="C00000"/>
                </a:solidFill>
              </a:rPr>
              <a:t>Assets</a:t>
            </a:r>
            <a:r>
              <a:rPr lang="en-US" sz="1400" smtClean="0">
                <a:solidFill>
                  <a:srgbClr val="C00000"/>
                </a:solidFill>
              </a:rPr>
              <a:t>, (d) </a:t>
            </a:r>
            <a:r>
              <a:rPr lang="en-US" sz="1400" b="1" smtClean="0">
                <a:solidFill>
                  <a:srgbClr val="C00000"/>
                </a:solidFill>
              </a:rPr>
              <a:t>Dashboard</a:t>
            </a:r>
            <a:r>
              <a:rPr lang="en-US" sz="1400" smtClean="0">
                <a:solidFill>
                  <a:srgbClr val="C00000"/>
                </a:solidFill>
              </a:rPr>
              <a:t>, and (e) </a:t>
            </a:r>
            <a:r>
              <a:rPr lang="en-US" sz="1400" b="1" smtClean="0">
                <a:solidFill>
                  <a:srgbClr val="C00000"/>
                </a:solidFill>
              </a:rPr>
              <a:t>Malware Families</a:t>
            </a:r>
            <a:r>
              <a:rPr lang="en-US" sz="1400" smtClean="0">
                <a:solidFill>
                  <a:srgbClr val="C00000"/>
                </a:solidFill>
              </a:rPr>
              <a:t>:</a:t>
            </a:r>
            <a:endParaRPr lang="en-US" sz="1400">
              <a:solidFill>
                <a:srgbClr val="C00000"/>
              </a:solidFill>
            </a:endParaRPr>
          </a:p>
        </p:txBody>
      </p:sp>
      <p:grpSp>
        <p:nvGrpSpPr>
          <p:cNvPr id="26" name="Group 25"/>
          <p:cNvGrpSpPr/>
          <p:nvPr/>
        </p:nvGrpSpPr>
        <p:grpSpPr>
          <a:xfrm>
            <a:off x="2055549" y="2493142"/>
            <a:ext cx="3750017" cy="1920240"/>
            <a:chOff x="3046412" y="1934267"/>
            <a:chExt cx="4065735" cy="2203613"/>
          </a:xfrm>
        </p:grpSpPr>
        <p:pic>
          <p:nvPicPr>
            <p:cNvPr id="9" name="Picture 8"/>
            <p:cNvPicPr>
              <a:picLocks noChangeAspect="1"/>
            </p:cNvPicPr>
            <p:nvPr/>
          </p:nvPicPr>
          <p:blipFill>
            <a:blip r:embed="rId4"/>
            <a:stretch>
              <a:fillRect/>
            </a:stretch>
          </p:blipFill>
          <p:spPr>
            <a:xfrm>
              <a:off x="3046412" y="1943320"/>
              <a:ext cx="4065735" cy="2194560"/>
            </a:xfrm>
            <a:prstGeom prst="rect">
              <a:avLst/>
            </a:prstGeom>
            <a:ln w="12700">
              <a:solidFill>
                <a:schemeClr val="tx1"/>
              </a:solidFill>
            </a:ln>
          </p:spPr>
        </p:pic>
        <p:sp>
          <p:nvSpPr>
            <p:cNvPr id="24" name="Rectangle 23"/>
            <p:cNvSpPr/>
            <p:nvPr/>
          </p:nvSpPr>
          <p:spPr>
            <a:xfrm>
              <a:off x="5002626" y="1934267"/>
              <a:ext cx="228600" cy="120970"/>
            </a:xfrm>
            <a:prstGeom prst="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3275865" y="3990736"/>
            <a:ext cx="4107623" cy="2464807"/>
            <a:chOff x="4620151" y="4101878"/>
            <a:chExt cx="4106553" cy="2464807"/>
          </a:xfrm>
        </p:grpSpPr>
        <p:pic>
          <p:nvPicPr>
            <p:cNvPr id="14" name="Picture 13"/>
            <p:cNvPicPr>
              <a:picLocks noChangeAspect="1"/>
            </p:cNvPicPr>
            <p:nvPr/>
          </p:nvPicPr>
          <p:blipFill>
            <a:blip r:embed="rId5"/>
            <a:stretch>
              <a:fillRect/>
            </a:stretch>
          </p:blipFill>
          <p:spPr>
            <a:xfrm>
              <a:off x="4620151" y="4101878"/>
              <a:ext cx="4106553" cy="2464807"/>
            </a:xfrm>
            <a:prstGeom prst="rect">
              <a:avLst/>
            </a:prstGeom>
            <a:ln w="12700">
              <a:solidFill>
                <a:schemeClr val="tx1"/>
              </a:solidFill>
            </a:ln>
          </p:spPr>
        </p:pic>
        <p:sp>
          <p:nvSpPr>
            <p:cNvPr id="29" name="Rectangle 28"/>
            <p:cNvSpPr/>
            <p:nvPr/>
          </p:nvSpPr>
          <p:spPr>
            <a:xfrm>
              <a:off x="4634534" y="4787451"/>
              <a:ext cx="365760" cy="182880"/>
            </a:xfrm>
            <a:prstGeom prst="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p:nvSpPr>
        <p:spPr>
          <a:xfrm>
            <a:off x="-42287" y="3339230"/>
            <a:ext cx="2134156" cy="738664"/>
          </a:xfrm>
          <a:prstGeom prst="rect">
            <a:avLst/>
          </a:prstGeom>
          <a:noFill/>
        </p:spPr>
        <p:txBody>
          <a:bodyPr wrap="square" rtlCol="0">
            <a:spAutoFit/>
          </a:bodyPr>
          <a:lstStyle/>
          <a:p>
            <a:pPr algn="r"/>
            <a:r>
              <a:rPr lang="en-US" sz="1400" smtClean="0">
                <a:solidFill>
                  <a:srgbClr val="C00000"/>
                </a:solidFill>
              </a:rPr>
              <a:t>(b) </a:t>
            </a:r>
            <a:r>
              <a:rPr lang="en-US" sz="1400" b="1" smtClean="0">
                <a:solidFill>
                  <a:srgbClr val="C00000"/>
                </a:solidFill>
              </a:rPr>
              <a:t>Assets</a:t>
            </a:r>
            <a:r>
              <a:rPr lang="en-US" sz="1400" smtClean="0">
                <a:solidFill>
                  <a:srgbClr val="C00000"/>
                </a:solidFill>
              </a:rPr>
              <a:t> page, linking to Source Code and Attachments</a:t>
            </a:r>
            <a:endParaRPr lang="en-US" sz="1400">
              <a:solidFill>
                <a:srgbClr val="C00000"/>
              </a:solidFill>
            </a:endParaRPr>
          </a:p>
        </p:txBody>
      </p:sp>
      <p:cxnSp>
        <p:nvCxnSpPr>
          <p:cNvPr id="32" name="Straight Arrow Connector 31"/>
          <p:cNvCxnSpPr>
            <a:endCxn id="29" idx="0"/>
          </p:cNvCxnSpPr>
          <p:nvPr/>
        </p:nvCxnSpPr>
        <p:spPr>
          <a:xfrm>
            <a:off x="3047206" y="4245742"/>
            <a:ext cx="425974" cy="430566"/>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16299" y="4597578"/>
            <a:ext cx="2765378" cy="523220"/>
          </a:xfrm>
          <a:prstGeom prst="rect">
            <a:avLst/>
          </a:prstGeom>
          <a:noFill/>
        </p:spPr>
        <p:txBody>
          <a:bodyPr wrap="square" rtlCol="0">
            <a:spAutoFit/>
          </a:bodyPr>
          <a:lstStyle/>
          <a:p>
            <a:pPr algn="r"/>
            <a:r>
              <a:rPr lang="en-US" sz="1400" smtClean="0">
                <a:solidFill>
                  <a:srgbClr val="C00000"/>
                </a:solidFill>
              </a:rPr>
              <a:t>(c) Source Code page; sortable by asset name, exploit type, date, etc.</a:t>
            </a:r>
            <a:endParaRPr lang="en-US" sz="1400">
              <a:solidFill>
                <a:srgbClr val="C00000"/>
              </a:solidFill>
            </a:endParaRPr>
          </a:p>
        </p:txBody>
      </p:sp>
      <p:grpSp>
        <p:nvGrpSpPr>
          <p:cNvPr id="70" name="Group 69"/>
          <p:cNvGrpSpPr/>
          <p:nvPr/>
        </p:nvGrpSpPr>
        <p:grpSpPr>
          <a:xfrm>
            <a:off x="8907254" y="881816"/>
            <a:ext cx="3171470" cy="3135326"/>
            <a:chOff x="8904934" y="979474"/>
            <a:chExt cx="3170644" cy="3135326"/>
          </a:xfrm>
        </p:grpSpPr>
        <p:pic>
          <p:nvPicPr>
            <p:cNvPr id="8" name="Picture 7"/>
            <p:cNvPicPr>
              <a:picLocks noChangeAspect="1"/>
            </p:cNvPicPr>
            <p:nvPr/>
          </p:nvPicPr>
          <p:blipFill>
            <a:blip r:embed="rId6"/>
            <a:stretch>
              <a:fillRect/>
            </a:stretch>
          </p:blipFill>
          <p:spPr>
            <a:xfrm>
              <a:off x="8913811" y="979474"/>
              <a:ext cx="3161767" cy="3135326"/>
            </a:xfrm>
            <a:prstGeom prst="rect">
              <a:avLst/>
            </a:prstGeom>
            <a:ln w="12700">
              <a:solidFill>
                <a:schemeClr val="tx1"/>
              </a:solidFill>
            </a:ln>
          </p:spPr>
        </p:pic>
        <p:sp>
          <p:nvSpPr>
            <p:cNvPr id="43" name="Rectangle 42"/>
            <p:cNvSpPr/>
            <p:nvPr/>
          </p:nvSpPr>
          <p:spPr>
            <a:xfrm>
              <a:off x="8904934" y="1143888"/>
              <a:ext cx="609600" cy="204780"/>
            </a:xfrm>
            <a:prstGeom prst="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p:cNvGrpSpPr/>
          <p:nvPr/>
        </p:nvGrpSpPr>
        <p:grpSpPr>
          <a:xfrm>
            <a:off x="7485196" y="3449529"/>
            <a:ext cx="3793441" cy="2417872"/>
            <a:chOff x="7079836" y="1219200"/>
            <a:chExt cx="3792453" cy="2519261"/>
          </a:xfrm>
        </p:grpSpPr>
        <p:pic>
          <p:nvPicPr>
            <p:cNvPr id="12" name="Picture 11"/>
            <p:cNvPicPr>
              <a:picLocks noChangeAspect="1"/>
            </p:cNvPicPr>
            <p:nvPr/>
          </p:nvPicPr>
          <p:blipFill rotWithShape="1">
            <a:blip r:embed="rId7"/>
            <a:srcRect b="4957"/>
            <a:stretch/>
          </p:blipFill>
          <p:spPr>
            <a:xfrm>
              <a:off x="7085012" y="1219200"/>
              <a:ext cx="3787277" cy="2519261"/>
            </a:xfrm>
            <a:prstGeom prst="rect">
              <a:avLst/>
            </a:prstGeom>
            <a:ln w="12700">
              <a:solidFill>
                <a:schemeClr val="tx1"/>
              </a:solidFill>
            </a:ln>
          </p:spPr>
        </p:pic>
        <p:sp>
          <p:nvSpPr>
            <p:cNvPr id="41" name="Rectangle 40"/>
            <p:cNvSpPr/>
            <p:nvPr/>
          </p:nvSpPr>
          <p:spPr>
            <a:xfrm>
              <a:off x="7079836" y="1502398"/>
              <a:ext cx="1005840" cy="182880"/>
            </a:xfrm>
            <a:prstGeom prst="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Rectangle 43"/>
          <p:cNvSpPr/>
          <p:nvPr/>
        </p:nvSpPr>
        <p:spPr>
          <a:xfrm>
            <a:off x="3625947" y="938220"/>
            <a:ext cx="640247" cy="182880"/>
          </a:xfrm>
          <a:prstGeom prst="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3180169" y="937332"/>
            <a:ext cx="365855" cy="182880"/>
          </a:xfrm>
          <a:prstGeom prst="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4397555" y="938220"/>
            <a:ext cx="640247" cy="182880"/>
          </a:xfrm>
          <a:prstGeom prst="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Arrow Connector 46"/>
          <p:cNvCxnSpPr>
            <a:endCxn id="24" idx="0"/>
          </p:cNvCxnSpPr>
          <p:nvPr/>
        </p:nvCxnSpPr>
        <p:spPr>
          <a:xfrm>
            <a:off x="3300935" y="1121100"/>
            <a:ext cx="664346" cy="1372042"/>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44" idx="2"/>
            <a:endCxn id="41" idx="1"/>
          </p:cNvCxnSpPr>
          <p:nvPr/>
        </p:nvCxnSpPr>
        <p:spPr>
          <a:xfrm>
            <a:off x="3946071" y="1121100"/>
            <a:ext cx="3539125" cy="268799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7490373" y="5854854"/>
            <a:ext cx="3788264" cy="523220"/>
          </a:xfrm>
          <a:prstGeom prst="rect">
            <a:avLst/>
          </a:prstGeom>
          <a:noFill/>
        </p:spPr>
        <p:txBody>
          <a:bodyPr wrap="square" rtlCol="0">
            <a:spAutoFit/>
          </a:bodyPr>
          <a:lstStyle/>
          <a:p>
            <a:r>
              <a:rPr lang="en-US" sz="1400" smtClean="0">
                <a:solidFill>
                  <a:srgbClr val="C00000"/>
                </a:solidFill>
              </a:rPr>
              <a:t>(d) </a:t>
            </a:r>
            <a:r>
              <a:rPr lang="en-US" sz="1400" b="1" smtClean="0">
                <a:solidFill>
                  <a:srgbClr val="C00000"/>
                </a:solidFill>
              </a:rPr>
              <a:t>Dashboard</a:t>
            </a:r>
            <a:r>
              <a:rPr lang="en-US" sz="1400" smtClean="0">
                <a:solidFill>
                  <a:srgbClr val="C00000"/>
                </a:solidFill>
              </a:rPr>
              <a:t> for drill-down analysis of hackers &amp; assets over time</a:t>
            </a:r>
            <a:endParaRPr lang="en-US" sz="1400">
              <a:solidFill>
                <a:srgbClr val="C00000"/>
              </a:solidFill>
            </a:endParaRPr>
          </a:p>
        </p:txBody>
      </p:sp>
      <p:cxnSp>
        <p:nvCxnSpPr>
          <p:cNvPr id="61" name="Straight Arrow Connector 60"/>
          <p:cNvCxnSpPr>
            <a:stCxn id="46" idx="2"/>
            <a:endCxn id="43" idx="1"/>
          </p:cNvCxnSpPr>
          <p:nvPr/>
        </p:nvCxnSpPr>
        <p:spPr>
          <a:xfrm>
            <a:off x="4717679" y="1121100"/>
            <a:ext cx="4189575" cy="2752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6812465" y="1287890"/>
            <a:ext cx="2071741" cy="954107"/>
          </a:xfrm>
          <a:prstGeom prst="rect">
            <a:avLst/>
          </a:prstGeom>
          <a:noFill/>
        </p:spPr>
        <p:txBody>
          <a:bodyPr wrap="square" rtlCol="0">
            <a:spAutoFit/>
          </a:bodyPr>
          <a:lstStyle/>
          <a:p>
            <a:pPr algn="r"/>
            <a:r>
              <a:rPr lang="en-US" sz="1400" smtClean="0">
                <a:solidFill>
                  <a:srgbClr val="C00000"/>
                </a:solidFill>
              </a:rPr>
              <a:t>(e) </a:t>
            </a:r>
            <a:r>
              <a:rPr lang="en-US" sz="1400" b="1" smtClean="0">
                <a:solidFill>
                  <a:srgbClr val="C00000"/>
                </a:solidFill>
              </a:rPr>
              <a:t>Malware Families</a:t>
            </a:r>
            <a:r>
              <a:rPr lang="en-US" sz="1400" smtClean="0">
                <a:solidFill>
                  <a:srgbClr val="C00000"/>
                </a:solidFill>
              </a:rPr>
              <a:t>, for depicting relationships among assets over time (Crypter Family shown)</a:t>
            </a:r>
            <a:endParaRPr lang="en-US" sz="1400">
              <a:solidFill>
                <a:srgbClr val="C00000"/>
              </a:solidFill>
            </a:endParaRPr>
          </a:p>
        </p:txBody>
      </p:sp>
    </p:spTree>
    <p:extLst>
      <p:ext uri="{BB962C8B-B14F-4D97-AF65-F5344CB8AC3E}">
        <p14:creationId xmlns:p14="http://schemas.microsoft.com/office/powerpoint/2010/main" val="39085639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460" y="674364"/>
            <a:ext cx="11125200" cy="680286"/>
          </a:xfrm>
        </p:spPr>
        <p:txBody>
          <a:bodyPr>
            <a:normAutofit/>
          </a:bodyPr>
          <a:lstStyle/>
          <a:p>
            <a:pPr algn="ctr"/>
            <a:r>
              <a:rPr lang="en-US" sz="3600" dirty="0" smtClean="0"/>
              <a:t>Searching</a:t>
            </a:r>
            <a:r>
              <a:rPr lang="en-US" sz="3600" dirty="0"/>
              <a:t>, </a:t>
            </a:r>
            <a:r>
              <a:rPr lang="en-US" sz="3600" dirty="0" smtClean="0"/>
              <a:t>Sorting &amp; Browsing Hacker Assets </a:t>
            </a:r>
            <a:endParaRPr lang="en-US" sz="3600" dirty="0"/>
          </a:p>
        </p:txBody>
      </p:sp>
      <p:sp>
        <p:nvSpPr>
          <p:cNvPr id="4" name="Slide Number Placeholder 3"/>
          <p:cNvSpPr>
            <a:spLocks noGrp="1"/>
          </p:cNvSpPr>
          <p:nvPr>
            <p:ph type="sldNum" sz="quarter" idx="4294967295"/>
          </p:nvPr>
        </p:nvSpPr>
        <p:spPr/>
        <p:txBody>
          <a:bodyPr/>
          <a:lstStyle/>
          <a:p>
            <a:fld id="{EED52553-B058-46A8-80FD-FCB8F898C0C8}" type="slidenum">
              <a:rPr lang="en-US" smtClean="0"/>
              <a:t>25</a:t>
            </a:fld>
            <a:endParaRPr lang="en-US"/>
          </a:p>
        </p:txBody>
      </p:sp>
      <p:pic>
        <p:nvPicPr>
          <p:cNvPr id="5" name="Picture 4"/>
          <p:cNvPicPr>
            <a:picLocks noChangeAspect="1"/>
          </p:cNvPicPr>
          <p:nvPr/>
        </p:nvPicPr>
        <p:blipFill>
          <a:blip r:embed="rId2"/>
          <a:stretch>
            <a:fillRect/>
          </a:stretch>
        </p:blipFill>
        <p:spPr>
          <a:xfrm>
            <a:off x="6212878" y="2456483"/>
            <a:ext cx="5987143" cy="3556490"/>
          </a:xfrm>
          <a:prstGeom prst="rect">
            <a:avLst/>
          </a:prstGeom>
          <a:ln>
            <a:solidFill>
              <a:schemeClr val="tx1">
                <a:lumMod val="65000"/>
                <a:lumOff val="35000"/>
              </a:schemeClr>
            </a:solidFill>
          </a:ln>
        </p:spPr>
      </p:pic>
      <p:pic>
        <p:nvPicPr>
          <p:cNvPr id="6" name="Picture 5"/>
          <p:cNvPicPr>
            <a:picLocks noChangeAspect="1"/>
          </p:cNvPicPr>
          <p:nvPr/>
        </p:nvPicPr>
        <p:blipFill>
          <a:blip r:embed="rId3"/>
          <a:stretch>
            <a:fillRect/>
          </a:stretch>
        </p:blipFill>
        <p:spPr>
          <a:xfrm>
            <a:off x="8021" y="2241848"/>
            <a:ext cx="6009126" cy="3895951"/>
          </a:xfrm>
          <a:prstGeom prst="rect">
            <a:avLst/>
          </a:prstGeom>
          <a:ln>
            <a:solidFill>
              <a:schemeClr val="tx1">
                <a:lumMod val="65000"/>
                <a:lumOff val="35000"/>
              </a:schemeClr>
            </a:solidFill>
          </a:ln>
        </p:spPr>
      </p:pic>
      <p:cxnSp>
        <p:nvCxnSpPr>
          <p:cNvPr id="7" name="Straight Arrow Connector 6"/>
          <p:cNvCxnSpPr>
            <a:stCxn id="9" idx="3"/>
          </p:cNvCxnSpPr>
          <p:nvPr/>
        </p:nvCxnSpPr>
        <p:spPr>
          <a:xfrm>
            <a:off x="1777159" y="5396438"/>
            <a:ext cx="4582676" cy="6599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4596350" y="4732408"/>
            <a:ext cx="1420797" cy="1632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56362" y="5325680"/>
            <a:ext cx="1420797" cy="14151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021" y="4952503"/>
            <a:ext cx="6009126" cy="31942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250977" y="4492927"/>
            <a:ext cx="5535385" cy="152004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566959" y="4427613"/>
            <a:ext cx="1450188" cy="338554"/>
          </a:xfrm>
          <a:prstGeom prst="rect">
            <a:avLst/>
          </a:prstGeom>
          <a:noFill/>
        </p:spPr>
        <p:txBody>
          <a:bodyPr wrap="square" rtlCol="0">
            <a:spAutoFit/>
          </a:bodyPr>
          <a:lstStyle/>
          <a:p>
            <a:r>
              <a:rPr lang="en-US" sz="1600" b="1">
                <a:solidFill>
                  <a:srgbClr val="C00000"/>
                </a:solidFill>
              </a:rPr>
              <a:t>(</a:t>
            </a:r>
            <a:r>
              <a:rPr lang="en-US" sz="1600" b="1" smtClean="0">
                <a:solidFill>
                  <a:srgbClr val="C00000"/>
                </a:solidFill>
              </a:rPr>
              <a:t>a) </a:t>
            </a:r>
            <a:r>
              <a:rPr lang="en-US" sz="1600" b="1" dirty="0" smtClean="0">
                <a:solidFill>
                  <a:srgbClr val="C00000"/>
                </a:solidFill>
              </a:rPr>
              <a:t>Searching</a:t>
            </a:r>
            <a:endParaRPr lang="en-US" sz="1600" b="1" dirty="0">
              <a:solidFill>
                <a:srgbClr val="C00000"/>
              </a:solidFill>
            </a:endParaRPr>
          </a:p>
        </p:txBody>
      </p:sp>
      <p:sp>
        <p:nvSpPr>
          <p:cNvPr id="15" name="TextBox 14"/>
          <p:cNvSpPr txBox="1"/>
          <p:nvPr/>
        </p:nvSpPr>
        <p:spPr>
          <a:xfrm>
            <a:off x="382480" y="4606139"/>
            <a:ext cx="1519655" cy="338554"/>
          </a:xfrm>
          <a:prstGeom prst="rect">
            <a:avLst/>
          </a:prstGeom>
          <a:noFill/>
        </p:spPr>
        <p:txBody>
          <a:bodyPr wrap="square" rtlCol="0">
            <a:spAutoFit/>
          </a:bodyPr>
          <a:lstStyle/>
          <a:p>
            <a:r>
              <a:rPr lang="en-US" sz="1600" b="1" smtClean="0">
                <a:solidFill>
                  <a:srgbClr val="C00000"/>
                </a:solidFill>
              </a:rPr>
              <a:t>(b) </a:t>
            </a:r>
            <a:r>
              <a:rPr lang="en-US" sz="1600" b="1" dirty="0" smtClean="0">
                <a:solidFill>
                  <a:srgbClr val="C00000"/>
                </a:solidFill>
              </a:rPr>
              <a:t>Sorting</a:t>
            </a:r>
            <a:endParaRPr lang="en-US" sz="1600" b="1" dirty="0">
              <a:solidFill>
                <a:srgbClr val="C00000"/>
              </a:solidFill>
            </a:endParaRPr>
          </a:p>
        </p:txBody>
      </p:sp>
      <p:sp>
        <p:nvSpPr>
          <p:cNvPr id="16" name="TextBox 15"/>
          <p:cNvSpPr txBox="1"/>
          <p:nvPr/>
        </p:nvSpPr>
        <p:spPr>
          <a:xfrm>
            <a:off x="809198" y="5437807"/>
            <a:ext cx="1850580" cy="338554"/>
          </a:xfrm>
          <a:prstGeom prst="rect">
            <a:avLst/>
          </a:prstGeom>
          <a:noFill/>
        </p:spPr>
        <p:txBody>
          <a:bodyPr wrap="square" rtlCol="0">
            <a:spAutoFit/>
          </a:bodyPr>
          <a:lstStyle/>
          <a:p>
            <a:r>
              <a:rPr lang="en-US" sz="1600" b="1" smtClean="0">
                <a:solidFill>
                  <a:srgbClr val="C00000"/>
                </a:solidFill>
              </a:rPr>
              <a:t>(c) </a:t>
            </a:r>
            <a:r>
              <a:rPr lang="en-US" sz="1600" b="1" dirty="0" smtClean="0">
                <a:solidFill>
                  <a:srgbClr val="C00000"/>
                </a:solidFill>
              </a:rPr>
              <a:t>Browsing </a:t>
            </a:r>
            <a:endParaRPr lang="en-US" sz="1600" b="1" dirty="0">
              <a:solidFill>
                <a:srgbClr val="C00000"/>
              </a:solidFill>
            </a:endParaRPr>
          </a:p>
        </p:txBody>
      </p:sp>
      <p:sp>
        <p:nvSpPr>
          <p:cNvPr id="17" name="TextBox 16"/>
          <p:cNvSpPr txBox="1"/>
          <p:nvPr/>
        </p:nvSpPr>
        <p:spPr>
          <a:xfrm>
            <a:off x="7740316" y="4572585"/>
            <a:ext cx="2651745" cy="338554"/>
          </a:xfrm>
          <a:prstGeom prst="rect">
            <a:avLst/>
          </a:prstGeom>
          <a:noFill/>
        </p:spPr>
        <p:txBody>
          <a:bodyPr wrap="square" rtlCol="0">
            <a:spAutoFit/>
          </a:bodyPr>
          <a:lstStyle/>
          <a:p>
            <a:r>
              <a:rPr lang="en-US" sz="1600" b="1" smtClean="0">
                <a:solidFill>
                  <a:srgbClr val="C00000"/>
                </a:solidFill>
              </a:rPr>
              <a:t>(e) </a:t>
            </a:r>
            <a:r>
              <a:rPr lang="en-US" sz="1600" b="1" dirty="0" smtClean="0">
                <a:solidFill>
                  <a:srgbClr val="C00000"/>
                </a:solidFill>
              </a:rPr>
              <a:t>Browsing: Raw Code </a:t>
            </a:r>
            <a:endParaRPr lang="en-US" sz="1600" b="1" dirty="0">
              <a:solidFill>
                <a:srgbClr val="C00000"/>
              </a:solidFill>
            </a:endParaRPr>
          </a:p>
        </p:txBody>
      </p:sp>
      <p:sp>
        <p:nvSpPr>
          <p:cNvPr id="21" name="TextBox 20"/>
          <p:cNvSpPr txBox="1"/>
          <p:nvPr/>
        </p:nvSpPr>
        <p:spPr>
          <a:xfrm>
            <a:off x="7708232" y="3335829"/>
            <a:ext cx="4078130" cy="338554"/>
          </a:xfrm>
          <a:prstGeom prst="rect">
            <a:avLst/>
          </a:prstGeom>
          <a:noFill/>
        </p:spPr>
        <p:txBody>
          <a:bodyPr wrap="square" rtlCol="0">
            <a:spAutoFit/>
          </a:bodyPr>
          <a:lstStyle/>
          <a:p>
            <a:r>
              <a:rPr lang="en-US" sz="1600" b="1" smtClean="0">
                <a:solidFill>
                  <a:srgbClr val="C00000"/>
                </a:solidFill>
              </a:rPr>
              <a:t>(d) </a:t>
            </a:r>
            <a:r>
              <a:rPr lang="en-US" sz="1600" b="1" dirty="0" smtClean="0">
                <a:solidFill>
                  <a:srgbClr val="C00000"/>
                </a:solidFill>
              </a:rPr>
              <a:t>Browsing: </a:t>
            </a:r>
            <a:r>
              <a:rPr lang="en-US" sz="1600" b="1" smtClean="0">
                <a:solidFill>
                  <a:srgbClr val="C00000"/>
                </a:solidFill>
              </a:rPr>
              <a:t>Asset metadata and forum link </a:t>
            </a:r>
            <a:endParaRPr lang="en-US" sz="1600" b="1" dirty="0">
              <a:solidFill>
                <a:srgbClr val="C00000"/>
              </a:solidFill>
            </a:endParaRPr>
          </a:p>
        </p:txBody>
      </p:sp>
    </p:spTree>
    <p:extLst>
      <p:ext uri="{BB962C8B-B14F-4D97-AF65-F5344CB8AC3E}">
        <p14:creationId xmlns:p14="http://schemas.microsoft.com/office/powerpoint/2010/main" val="28173399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7447" y="237818"/>
            <a:ext cx="10515600" cy="589915"/>
          </a:xfrm>
        </p:spPr>
        <p:txBody>
          <a:bodyPr>
            <a:normAutofit/>
          </a:bodyPr>
          <a:lstStyle/>
          <a:p>
            <a:r>
              <a:rPr lang="en-US" sz="3600" dirty="0" smtClean="0"/>
              <a:t>Cyber Threat Intelligence (CTI) Dashboard</a:t>
            </a:r>
            <a:endParaRPr lang="en-US" sz="3600" dirty="0"/>
          </a:p>
        </p:txBody>
      </p:sp>
      <p:sp>
        <p:nvSpPr>
          <p:cNvPr id="4" name="Slide Number Placeholder 3"/>
          <p:cNvSpPr>
            <a:spLocks noGrp="1"/>
          </p:cNvSpPr>
          <p:nvPr>
            <p:ph type="sldNum" sz="quarter" idx="4294967295"/>
          </p:nvPr>
        </p:nvSpPr>
        <p:spPr/>
        <p:txBody>
          <a:bodyPr/>
          <a:lstStyle/>
          <a:p>
            <a:fld id="{A4E8C9FA-6381-41DF-9A7B-A11F366E8C01}" type="slidenum">
              <a:rPr lang="en-US" smtClean="0"/>
              <a:t>26</a:t>
            </a:fld>
            <a:endParaRPr lang="en-US"/>
          </a:p>
        </p:txBody>
      </p:sp>
      <p:pic>
        <p:nvPicPr>
          <p:cNvPr id="16" name="Picture 15"/>
          <p:cNvPicPr>
            <a:picLocks noChangeAspect="1"/>
          </p:cNvPicPr>
          <p:nvPr/>
        </p:nvPicPr>
        <p:blipFill>
          <a:blip r:embed="rId3"/>
          <a:stretch>
            <a:fillRect/>
          </a:stretch>
        </p:blipFill>
        <p:spPr>
          <a:xfrm>
            <a:off x="2618267" y="1117899"/>
            <a:ext cx="6626137" cy="5313410"/>
          </a:xfrm>
          <a:prstGeom prst="rect">
            <a:avLst/>
          </a:prstGeom>
        </p:spPr>
      </p:pic>
    </p:spTree>
    <p:extLst>
      <p:ext uri="{BB962C8B-B14F-4D97-AF65-F5344CB8AC3E}">
        <p14:creationId xmlns:p14="http://schemas.microsoft.com/office/powerpoint/2010/main" val="29937864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142" y="60105"/>
            <a:ext cx="11253716" cy="589915"/>
          </a:xfrm>
        </p:spPr>
        <p:txBody>
          <a:bodyPr>
            <a:normAutofit/>
          </a:bodyPr>
          <a:lstStyle/>
          <a:p>
            <a:r>
              <a:rPr lang="en-US" sz="3200" b="1" dirty="0"/>
              <a:t>Cyber Threat Intelligence (CTI) Example – </a:t>
            </a:r>
            <a:r>
              <a:rPr lang="en-US" sz="3200" b="1" dirty="0" smtClean="0">
                <a:solidFill>
                  <a:srgbClr val="FF0000"/>
                </a:solidFill>
              </a:rPr>
              <a:t>Bank Exploits</a:t>
            </a:r>
            <a:endParaRPr lang="en-US" sz="3200" b="1" dirty="0">
              <a:solidFill>
                <a:srgbClr val="FF0000"/>
              </a:solidFill>
            </a:endParaRPr>
          </a:p>
        </p:txBody>
      </p:sp>
      <p:sp>
        <p:nvSpPr>
          <p:cNvPr id="4" name="Slide Number Placeholder 3"/>
          <p:cNvSpPr>
            <a:spLocks noGrp="1"/>
          </p:cNvSpPr>
          <p:nvPr>
            <p:ph type="sldNum" sz="quarter" idx="4294967295"/>
          </p:nvPr>
        </p:nvSpPr>
        <p:spPr/>
        <p:txBody>
          <a:bodyPr/>
          <a:lstStyle/>
          <a:p>
            <a:fld id="{A4E8C9FA-6381-41DF-9A7B-A11F366E8C01}" type="slidenum">
              <a:rPr lang="en-US" smtClean="0"/>
              <a:t>27</a:t>
            </a:fld>
            <a:endParaRPr lang="en-US"/>
          </a:p>
        </p:txBody>
      </p:sp>
      <p:pic>
        <p:nvPicPr>
          <p:cNvPr id="5" name="Picture 4"/>
          <p:cNvPicPr>
            <a:picLocks noChangeAspect="1"/>
          </p:cNvPicPr>
          <p:nvPr/>
        </p:nvPicPr>
        <p:blipFill>
          <a:blip r:embed="rId2"/>
          <a:stretch>
            <a:fillRect/>
          </a:stretch>
        </p:blipFill>
        <p:spPr>
          <a:xfrm>
            <a:off x="6395108" y="650020"/>
            <a:ext cx="5436220" cy="4289177"/>
          </a:xfrm>
          <a:prstGeom prst="rect">
            <a:avLst/>
          </a:prstGeom>
          <a:ln w="28575">
            <a:solidFill>
              <a:schemeClr val="tx1"/>
            </a:solidFill>
          </a:ln>
        </p:spPr>
      </p:pic>
      <p:pic>
        <p:nvPicPr>
          <p:cNvPr id="6" name="Picture 5"/>
          <p:cNvPicPr>
            <a:picLocks noChangeAspect="1"/>
          </p:cNvPicPr>
          <p:nvPr/>
        </p:nvPicPr>
        <p:blipFill>
          <a:blip r:embed="rId3"/>
          <a:stretch>
            <a:fillRect/>
          </a:stretch>
        </p:blipFill>
        <p:spPr>
          <a:xfrm>
            <a:off x="294130" y="646579"/>
            <a:ext cx="5475036" cy="4288596"/>
          </a:xfrm>
          <a:prstGeom prst="rect">
            <a:avLst/>
          </a:prstGeom>
          <a:ln w="28575">
            <a:solidFill>
              <a:schemeClr val="tx1"/>
            </a:solidFill>
          </a:ln>
        </p:spPr>
      </p:pic>
      <p:sp>
        <p:nvSpPr>
          <p:cNvPr id="7" name="Rectangle 6"/>
          <p:cNvSpPr/>
          <p:nvPr/>
        </p:nvSpPr>
        <p:spPr>
          <a:xfrm>
            <a:off x="7272666" y="2551806"/>
            <a:ext cx="1125280" cy="128654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H="1">
            <a:off x="1828801" y="1496384"/>
            <a:ext cx="2094613" cy="111019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954310" y="1496384"/>
            <a:ext cx="499378" cy="133701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1193076" y="2606577"/>
            <a:ext cx="1336938" cy="208903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968515" y="2790877"/>
            <a:ext cx="217475" cy="17560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a:stCxn id="17" idx="1"/>
            <a:endCxn id="7" idx="3"/>
          </p:cNvCxnSpPr>
          <p:nvPr/>
        </p:nvCxnSpPr>
        <p:spPr>
          <a:xfrm flipH="1">
            <a:off x="8397946" y="2878678"/>
            <a:ext cx="1570569" cy="31640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Content Placeholder 2"/>
          <p:cNvSpPr txBox="1">
            <a:spLocks/>
          </p:cNvSpPr>
          <p:nvPr/>
        </p:nvSpPr>
        <p:spPr>
          <a:xfrm>
            <a:off x="469142" y="5347697"/>
            <a:ext cx="11402323" cy="1263025"/>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dirty="0" smtClean="0"/>
              <a:t>Filtering on 2014, when </a:t>
            </a:r>
            <a:r>
              <a:rPr lang="en-US" dirty="0" err="1" smtClean="0"/>
              <a:t>BlackPOS</a:t>
            </a:r>
            <a:r>
              <a:rPr lang="en-US" dirty="0" smtClean="0"/>
              <a:t> was posted, shows assets and threat actors at that time. </a:t>
            </a:r>
          </a:p>
          <a:p>
            <a:pPr marL="514350" indent="-514350">
              <a:buFont typeface="+mj-lt"/>
              <a:buAutoNum type="arabicPeriod"/>
            </a:pPr>
            <a:r>
              <a:rPr lang="en-US" dirty="0" smtClean="0"/>
              <a:t>Filtering the actor who posted </a:t>
            </a:r>
            <a:r>
              <a:rPr lang="en-US" dirty="0" err="1" smtClean="0"/>
              <a:t>BlackPOS</a:t>
            </a:r>
            <a:r>
              <a:rPr lang="en-US" dirty="0" smtClean="0"/>
              <a:t> reveals that he posts other bank exploits (e.g., Zeus). </a:t>
            </a:r>
          </a:p>
          <a:p>
            <a:pPr lvl="1"/>
            <a:r>
              <a:rPr lang="en-US" dirty="0" smtClean="0"/>
              <a:t>Provides intelligence on which hacker to monitor. </a:t>
            </a:r>
          </a:p>
        </p:txBody>
      </p:sp>
      <p:sp>
        <p:nvSpPr>
          <p:cNvPr id="24" name="TextBox 23"/>
          <p:cNvSpPr txBox="1"/>
          <p:nvPr/>
        </p:nvSpPr>
        <p:spPr>
          <a:xfrm>
            <a:off x="4029741" y="1127052"/>
            <a:ext cx="301686" cy="369332"/>
          </a:xfrm>
          <a:prstGeom prst="rect">
            <a:avLst/>
          </a:prstGeom>
          <a:noFill/>
        </p:spPr>
        <p:txBody>
          <a:bodyPr wrap="none" rtlCol="0">
            <a:spAutoFit/>
          </a:bodyPr>
          <a:lstStyle/>
          <a:p>
            <a:r>
              <a:rPr lang="en-US" b="1" dirty="0" smtClean="0"/>
              <a:t>1</a:t>
            </a:r>
            <a:endParaRPr lang="en-US" b="1" dirty="0"/>
          </a:p>
        </p:txBody>
      </p:sp>
      <p:sp>
        <p:nvSpPr>
          <p:cNvPr id="25" name="TextBox 24"/>
          <p:cNvSpPr txBox="1"/>
          <p:nvPr/>
        </p:nvSpPr>
        <p:spPr>
          <a:xfrm>
            <a:off x="9870575" y="2491565"/>
            <a:ext cx="301686" cy="369332"/>
          </a:xfrm>
          <a:prstGeom prst="rect">
            <a:avLst/>
          </a:prstGeom>
          <a:noFill/>
        </p:spPr>
        <p:txBody>
          <a:bodyPr wrap="none" rtlCol="0">
            <a:spAutoFit/>
          </a:bodyPr>
          <a:lstStyle/>
          <a:p>
            <a:r>
              <a:rPr lang="en-US" b="1" dirty="0" smtClean="0"/>
              <a:t>2</a:t>
            </a:r>
            <a:endParaRPr lang="en-US" b="1" dirty="0"/>
          </a:p>
        </p:txBody>
      </p:sp>
    </p:spTree>
    <p:extLst>
      <p:ext uri="{BB962C8B-B14F-4D97-AF65-F5344CB8AC3E}">
        <p14:creationId xmlns:p14="http://schemas.microsoft.com/office/powerpoint/2010/main" val="27920869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a:stretch>
            <a:fillRect/>
          </a:stretch>
        </p:blipFill>
        <p:spPr>
          <a:xfrm>
            <a:off x="4359703" y="803112"/>
            <a:ext cx="3803500" cy="3104179"/>
          </a:xfrm>
          <a:prstGeom prst="rect">
            <a:avLst/>
          </a:prstGeom>
          <a:ln w="9525">
            <a:solidFill>
              <a:schemeClr val="tx1"/>
            </a:solidFill>
          </a:ln>
        </p:spPr>
      </p:pic>
      <p:sp>
        <p:nvSpPr>
          <p:cNvPr id="2" name="Title 1"/>
          <p:cNvSpPr>
            <a:spLocks noGrp="1"/>
          </p:cNvSpPr>
          <p:nvPr>
            <p:ph type="title"/>
          </p:nvPr>
        </p:nvSpPr>
        <p:spPr>
          <a:xfrm>
            <a:off x="839403" y="57169"/>
            <a:ext cx="9816508" cy="682123"/>
          </a:xfrm>
        </p:spPr>
        <p:txBody>
          <a:bodyPr>
            <a:noAutofit/>
          </a:bodyPr>
          <a:lstStyle/>
          <a:p>
            <a:r>
              <a:rPr lang="en-US" sz="3200" b="1" dirty="0"/>
              <a:t>Cyber Threat Intelligence (CTI) </a:t>
            </a:r>
            <a:r>
              <a:rPr lang="en-US" sz="3200" b="1" dirty="0" smtClean="0"/>
              <a:t>Example – </a:t>
            </a:r>
            <a:r>
              <a:rPr lang="en-US" sz="3200" b="1" dirty="0" err="1" smtClean="0">
                <a:solidFill>
                  <a:srgbClr val="FF0000"/>
                </a:solidFill>
              </a:rPr>
              <a:t>Crypters</a:t>
            </a:r>
            <a:endParaRPr lang="en-US" sz="3200" b="1" dirty="0">
              <a:solidFill>
                <a:srgbClr val="FF0000"/>
              </a:solidFill>
            </a:endParaRPr>
          </a:p>
        </p:txBody>
      </p:sp>
      <p:sp>
        <p:nvSpPr>
          <p:cNvPr id="3" name="Content Placeholder 2"/>
          <p:cNvSpPr>
            <a:spLocks noGrp="1"/>
          </p:cNvSpPr>
          <p:nvPr>
            <p:ph idx="1"/>
          </p:nvPr>
        </p:nvSpPr>
        <p:spPr>
          <a:xfrm>
            <a:off x="1111624" y="4264994"/>
            <a:ext cx="10903913" cy="2489748"/>
          </a:xfrm>
        </p:spPr>
        <p:txBody>
          <a:bodyPr>
            <a:normAutofit/>
          </a:bodyPr>
          <a:lstStyle/>
          <a:p>
            <a:pPr marL="514350" indent="-514350">
              <a:buFont typeface="+mj-lt"/>
              <a:buAutoNum type="arabicPeriod"/>
            </a:pPr>
            <a:r>
              <a:rPr lang="en-US" dirty="0" smtClean="0"/>
              <a:t>Filtering on a specific time point (highest peak):</a:t>
            </a:r>
            <a:endParaRPr lang="en-US" dirty="0"/>
          </a:p>
          <a:p>
            <a:pPr marL="514350" indent="-514350">
              <a:buFont typeface="+mj-lt"/>
              <a:buAutoNum type="arabicPeriod"/>
            </a:pPr>
            <a:r>
              <a:rPr lang="en-US" dirty="0" smtClean="0"/>
              <a:t>Filtering on a specific asset (</a:t>
            </a:r>
            <a:r>
              <a:rPr lang="en-US" dirty="0" err="1" smtClean="0"/>
              <a:t>crypters</a:t>
            </a:r>
            <a:r>
              <a:rPr lang="en-US" dirty="0" smtClean="0"/>
              <a:t>, a key technology for Ransomware)</a:t>
            </a:r>
            <a:endParaRPr lang="en-US" dirty="0">
              <a:solidFill>
                <a:srgbClr val="C00000"/>
              </a:solidFill>
            </a:endParaRPr>
          </a:p>
          <a:p>
            <a:pPr marL="514350" indent="-514350">
              <a:buFont typeface="+mj-lt"/>
              <a:buAutoNum type="arabicPeriod"/>
            </a:pPr>
            <a:r>
              <a:rPr lang="en-US" dirty="0" smtClean="0"/>
              <a:t>Filtering a specific </a:t>
            </a:r>
            <a:r>
              <a:rPr lang="en-US" dirty="0" err="1" smtClean="0"/>
              <a:t>crypter</a:t>
            </a:r>
            <a:r>
              <a:rPr lang="en-US" dirty="0" smtClean="0"/>
              <a:t> author (Cracksman) shows the trends and types of assets he posted. </a:t>
            </a:r>
          </a:p>
        </p:txBody>
      </p:sp>
      <p:sp>
        <p:nvSpPr>
          <p:cNvPr id="4" name="Slide Number Placeholder 3"/>
          <p:cNvSpPr>
            <a:spLocks noGrp="1"/>
          </p:cNvSpPr>
          <p:nvPr>
            <p:ph type="sldNum" sz="quarter" idx="4294967295"/>
          </p:nvPr>
        </p:nvSpPr>
        <p:spPr/>
        <p:txBody>
          <a:bodyPr/>
          <a:lstStyle/>
          <a:p>
            <a:fld id="{EED52553-B058-46A8-80FD-FCB8F898C0C8}" type="slidenum">
              <a:rPr lang="en-US" smtClean="0"/>
              <a:t>28</a:t>
            </a:fld>
            <a:endParaRPr lang="en-US"/>
          </a:p>
        </p:txBody>
      </p:sp>
      <p:pic>
        <p:nvPicPr>
          <p:cNvPr id="5" name="Picture 4"/>
          <p:cNvPicPr>
            <a:picLocks noChangeAspect="1"/>
          </p:cNvPicPr>
          <p:nvPr/>
        </p:nvPicPr>
        <p:blipFill>
          <a:blip r:embed="rId3"/>
          <a:stretch>
            <a:fillRect/>
          </a:stretch>
        </p:blipFill>
        <p:spPr>
          <a:xfrm>
            <a:off x="57430" y="706295"/>
            <a:ext cx="4219303" cy="3368815"/>
          </a:xfrm>
          <a:prstGeom prst="rect">
            <a:avLst/>
          </a:prstGeom>
          <a:ln w="9525">
            <a:solidFill>
              <a:schemeClr val="tx1"/>
            </a:solidFill>
          </a:ln>
        </p:spPr>
      </p:pic>
      <p:pic>
        <p:nvPicPr>
          <p:cNvPr id="7" name="Picture 6"/>
          <p:cNvPicPr>
            <a:picLocks noChangeAspect="1"/>
          </p:cNvPicPr>
          <p:nvPr/>
        </p:nvPicPr>
        <p:blipFill>
          <a:blip r:embed="rId4"/>
          <a:stretch>
            <a:fillRect/>
          </a:stretch>
        </p:blipFill>
        <p:spPr>
          <a:xfrm>
            <a:off x="8222018" y="752862"/>
            <a:ext cx="3924834" cy="3204681"/>
          </a:xfrm>
          <a:prstGeom prst="rect">
            <a:avLst/>
          </a:prstGeom>
          <a:ln w="9525">
            <a:solidFill>
              <a:schemeClr val="tx1"/>
            </a:solidFill>
          </a:ln>
        </p:spPr>
      </p:pic>
      <p:sp>
        <p:nvSpPr>
          <p:cNvPr id="8" name="Rectangle 7"/>
          <p:cNvSpPr/>
          <p:nvPr/>
        </p:nvSpPr>
        <p:spPr>
          <a:xfrm>
            <a:off x="32084" y="687445"/>
            <a:ext cx="4243869" cy="124295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319460" y="2159195"/>
            <a:ext cx="1428197" cy="163919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873938" y="2729612"/>
            <a:ext cx="1955052" cy="42869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a:off x="1442873" y="1057861"/>
            <a:ext cx="548640" cy="147342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619913" y="1057861"/>
            <a:ext cx="822960" cy="123829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4650377" y="1930400"/>
            <a:ext cx="940526" cy="79921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4650377" y="2737625"/>
            <a:ext cx="1212334" cy="24116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0" idx="0"/>
          </p:cNvCxnSpPr>
          <p:nvPr/>
        </p:nvCxnSpPr>
        <p:spPr>
          <a:xfrm flipH="1" flipV="1">
            <a:off x="10692522" y="1825896"/>
            <a:ext cx="158942" cy="90371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0" idx="1"/>
          </p:cNvCxnSpPr>
          <p:nvPr/>
        </p:nvCxnSpPr>
        <p:spPr>
          <a:xfrm flipH="1" flipV="1">
            <a:off x="8994350" y="2531290"/>
            <a:ext cx="879588" cy="41267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552348" y="914394"/>
            <a:ext cx="301686" cy="369332"/>
          </a:xfrm>
          <a:prstGeom prst="rect">
            <a:avLst/>
          </a:prstGeom>
          <a:noFill/>
        </p:spPr>
        <p:txBody>
          <a:bodyPr wrap="none" rtlCol="0">
            <a:spAutoFit/>
          </a:bodyPr>
          <a:lstStyle/>
          <a:p>
            <a:r>
              <a:rPr lang="en-US" b="1" dirty="0" smtClean="0"/>
              <a:t>1</a:t>
            </a:r>
            <a:endParaRPr lang="en-US" b="1" dirty="0"/>
          </a:p>
        </p:txBody>
      </p:sp>
      <p:sp>
        <p:nvSpPr>
          <p:cNvPr id="19" name="TextBox 18"/>
          <p:cNvSpPr txBox="1"/>
          <p:nvPr/>
        </p:nvSpPr>
        <p:spPr>
          <a:xfrm>
            <a:off x="4522379" y="2289537"/>
            <a:ext cx="301686" cy="369332"/>
          </a:xfrm>
          <a:prstGeom prst="rect">
            <a:avLst/>
          </a:prstGeom>
          <a:noFill/>
        </p:spPr>
        <p:txBody>
          <a:bodyPr wrap="none" rtlCol="0">
            <a:spAutoFit/>
          </a:bodyPr>
          <a:lstStyle/>
          <a:p>
            <a:r>
              <a:rPr lang="en-US" b="1" dirty="0" smtClean="0"/>
              <a:t>2</a:t>
            </a:r>
            <a:endParaRPr lang="en-US" b="1" dirty="0"/>
          </a:p>
        </p:txBody>
      </p:sp>
      <p:sp>
        <p:nvSpPr>
          <p:cNvPr id="21" name="TextBox 20"/>
          <p:cNvSpPr txBox="1"/>
          <p:nvPr/>
        </p:nvSpPr>
        <p:spPr>
          <a:xfrm>
            <a:off x="10306509" y="2449026"/>
            <a:ext cx="301686" cy="369332"/>
          </a:xfrm>
          <a:prstGeom prst="rect">
            <a:avLst/>
          </a:prstGeom>
          <a:noFill/>
        </p:spPr>
        <p:txBody>
          <a:bodyPr wrap="none" rtlCol="0">
            <a:spAutoFit/>
          </a:bodyPr>
          <a:lstStyle/>
          <a:p>
            <a:r>
              <a:rPr lang="en-US" b="1" dirty="0" smtClean="0"/>
              <a:t>3</a:t>
            </a:r>
            <a:endParaRPr lang="en-US" b="1" dirty="0"/>
          </a:p>
        </p:txBody>
      </p:sp>
    </p:spTree>
    <p:extLst>
      <p:ext uri="{BB962C8B-B14F-4D97-AF65-F5344CB8AC3E}">
        <p14:creationId xmlns:p14="http://schemas.microsoft.com/office/powerpoint/2010/main" val="12433930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772" y="109353"/>
            <a:ext cx="10737028" cy="589915"/>
          </a:xfrm>
        </p:spPr>
        <p:txBody>
          <a:bodyPr>
            <a:normAutofit/>
          </a:bodyPr>
          <a:lstStyle/>
          <a:p>
            <a:r>
              <a:rPr lang="en-US" sz="3200" b="1" dirty="0"/>
              <a:t>Cyber Threat Intelligence (CTI) </a:t>
            </a:r>
            <a:r>
              <a:rPr lang="en-US" sz="3200" b="1" dirty="0" smtClean="0"/>
              <a:t>Example </a:t>
            </a:r>
            <a:r>
              <a:rPr lang="en-US" sz="3200" b="1" dirty="0"/>
              <a:t>– </a:t>
            </a:r>
            <a:r>
              <a:rPr lang="en-US" sz="3200" b="1" dirty="0">
                <a:solidFill>
                  <a:srgbClr val="FF0000"/>
                </a:solidFill>
              </a:rPr>
              <a:t>Mobile Malware</a:t>
            </a:r>
          </a:p>
        </p:txBody>
      </p:sp>
      <p:sp>
        <p:nvSpPr>
          <p:cNvPr id="3" name="Content Placeholder 2"/>
          <p:cNvSpPr>
            <a:spLocks noGrp="1"/>
          </p:cNvSpPr>
          <p:nvPr>
            <p:ph idx="1"/>
          </p:nvPr>
        </p:nvSpPr>
        <p:spPr>
          <a:xfrm>
            <a:off x="616772" y="5420256"/>
            <a:ext cx="11402323" cy="1055109"/>
          </a:xfrm>
        </p:spPr>
        <p:txBody>
          <a:bodyPr>
            <a:normAutofit fontScale="92500"/>
          </a:bodyPr>
          <a:lstStyle/>
          <a:p>
            <a:pPr marL="514350" indent="-514350">
              <a:buFont typeface="+mj-lt"/>
              <a:buAutoNum type="arabicPeriod"/>
            </a:pPr>
            <a:r>
              <a:rPr lang="en-US" dirty="0" smtClean="0"/>
              <a:t>Filtering for 2016 mobile malware shows assets and threat actors at that time. </a:t>
            </a:r>
            <a:endParaRPr lang="en-US" dirty="0"/>
          </a:p>
          <a:p>
            <a:pPr marL="514350" indent="-514350">
              <a:buFont typeface="+mj-lt"/>
              <a:buAutoNum type="arabicPeriod"/>
            </a:pPr>
            <a:r>
              <a:rPr lang="en-US" dirty="0" smtClean="0"/>
              <a:t>Filtering </a:t>
            </a:r>
            <a:r>
              <a:rPr lang="en-US" dirty="0"/>
              <a:t>on a specific </a:t>
            </a:r>
            <a:r>
              <a:rPr lang="en-US" dirty="0" smtClean="0"/>
              <a:t>actor (BH-HACKER) allows us to see the assets posted. </a:t>
            </a:r>
            <a:endParaRPr lang="en-US" dirty="0">
              <a:solidFill>
                <a:srgbClr val="C00000"/>
              </a:solidFill>
            </a:endParaRPr>
          </a:p>
        </p:txBody>
      </p:sp>
      <p:sp>
        <p:nvSpPr>
          <p:cNvPr id="4" name="Slide Number Placeholder 3"/>
          <p:cNvSpPr>
            <a:spLocks noGrp="1"/>
          </p:cNvSpPr>
          <p:nvPr>
            <p:ph type="sldNum" sz="quarter" idx="4294967295"/>
          </p:nvPr>
        </p:nvSpPr>
        <p:spPr/>
        <p:txBody>
          <a:bodyPr/>
          <a:lstStyle/>
          <a:p>
            <a:fld id="{A4E8C9FA-6381-41DF-9A7B-A11F366E8C01}" type="slidenum">
              <a:rPr lang="en-US" smtClean="0"/>
              <a:t>29</a:t>
            </a:fld>
            <a:endParaRPr lang="en-US"/>
          </a:p>
        </p:txBody>
      </p:sp>
      <p:pic>
        <p:nvPicPr>
          <p:cNvPr id="5" name="Picture 4"/>
          <p:cNvPicPr>
            <a:picLocks noChangeAspect="1"/>
          </p:cNvPicPr>
          <p:nvPr/>
        </p:nvPicPr>
        <p:blipFill rotWithShape="1">
          <a:blip r:embed="rId2"/>
          <a:srcRect b="7538"/>
          <a:stretch/>
        </p:blipFill>
        <p:spPr>
          <a:xfrm>
            <a:off x="454397" y="713131"/>
            <a:ext cx="5461000" cy="4295750"/>
          </a:xfrm>
          <a:prstGeom prst="rect">
            <a:avLst/>
          </a:prstGeom>
          <a:ln w="19050">
            <a:solidFill>
              <a:schemeClr val="tx1"/>
            </a:solidFill>
          </a:ln>
        </p:spPr>
      </p:pic>
      <p:sp>
        <p:nvSpPr>
          <p:cNvPr id="6" name="Rectangle 5"/>
          <p:cNvSpPr/>
          <p:nvPr/>
        </p:nvSpPr>
        <p:spPr>
          <a:xfrm>
            <a:off x="560404" y="1148079"/>
            <a:ext cx="4143678" cy="110744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4632960" y="1503680"/>
            <a:ext cx="386080" cy="10668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2590800" y="1503680"/>
            <a:ext cx="2042161" cy="125039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rotWithShape="1">
          <a:blip r:embed="rId3"/>
          <a:srcRect b="8388"/>
          <a:stretch/>
        </p:blipFill>
        <p:spPr>
          <a:xfrm>
            <a:off x="6244907" y="915377"/>
            <a:ext cx="5174933" cy="4022383"/>
          </a:xfrm>
          <a:prstGeom prst="rect">
            <a:avLst/>
          </a:prstGeom>
          <a:ln w="19050">
            <a:solidFill>
              <a:schemeClr val="tx1"/>
            </a:solidFill>
          </a:ln>
        </p:spPr>
      </p:pic>
      <p:sp>
        <p:nvSpPr>
          <p:cNvPr id="18" name="Rectangle 17"/>
          <p:cNvSpPr/>
          <p:nvPr/>
        </p:nvSpPr>
        <p:spPr>
          <a:xfrm>
            <a:off x="8854518" y="3296761"/>
            <a:ext cx="2179242" cy="56403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flipH="1" flipV="1">
            <a:off x="8016240" y="3017520"/>
            <a:ext cx="838278" cy="58928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7071972" y="2754074"/>
            <a:ext cx="944268" cy="56403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4316821" y="1244007"/>
            <a:ext cx="301686" cy="369332"/>
          </a:xfrm>
          <a:prstGeom prst="rect">
            <a:avLst/>
          </a:prstGeom>
          <a:noFill/>
        </p:spPr>
        <p:txBody>
          <a:bodyPr wrap="none" rtlCol="0">
            <a:spAutoFit/>
          </a:bodyPr>
          <a:lstStyle/>
          <a:p>
            <a:r>
              <a:rPr lang="en-US" b="1" dirty="0" smtClean="0"/>
              <a:t>1</a:t>
            </a:r>
            <a:endParaRPr lang="en-US" b="1" dirty="0"/>
          </a:p>
        </p:txBody>
      </p:sp>
      <p:sp>
        <p:nvSpPr>
          <p:cNvPr id="31" name="TextBox 30"/>
          <p:cNvSpPr txBox="1"/>
          <p:nvPr/>
        </p:nvSpPr>
        <p:spPr>
          <a:xfrm>
            <a:off x="8296953" y="2895604"/>
            <a:ext cx="301686" cy="369332"/>
          </a:xfrm>
          <a:prstGeom prst="rect">
            <a:avLst/>
          </a:prstGeom>
          <a:noFill/>
        </p:spPr>
        <p:txBody>
          <a:bodyPr wrap="none" rtlCol="0">
            <a:spAutoFit/>
          </a:bodyPr>
          <a:lstStyle/>
          <a:p>
            <a:r>
              <a:rPr lang="en-US" b="1" dirty="0" smtClean="0"/>
              <a:t>2</a:t>
            </a:r>
          </a:p>
        </p:txBody>
      </p:sp>
    </p:spTree>
    <p:extLst>
      <p:ext uri="{BB962C8B-B14F-4D97-AF65-F5344CB8AC3E}">
        <p14:creationId xmlns:p14="http://schemas.microsoft.com/office/powerpoint/2010/main" val="22584859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93490" y="2224550"/>
            <a:ext cx="8684342" cy="1847851"/>
          </a:xfrm>
        </p:spPr>
        <p:txBody>
          <a:bodyPr>
            <a:normAutofit/>
          </a:bodyPr>
          <a:lstStyle/>
          <a:p>
            <a:r>
              <a:rPr lang="en-US" sz="4800" dirty="0" smtClean="0"/>
              <a:t>Fundamental CTI</a:t>
            </a:r>
            <a:r>
              <a:rPr lang="en-US" sz="4800" dirty="0" smtClean="0"/>
              <a:t/>
            </a:r>
            <a:br>
              <a:rPr lang="en-US" sz="4800" dirty="0" smtClean="0"/>
            </a:br>
            <a:endParaRPr lang="en-US" sz="4800" dirty="0"/>
          </a:p>
        </p:txBody>
      </p:sp>
      <p:sp>
        <p:nvSpPr>
          <p:cNvPr id="3" name="Slide Number Placeholder 2"/>
          <p:cNvSpPr>
            <a:spLocks noGrp="1"/>
          </p:cNvSpPr>
          <p:nvPr>
            <p:ph type="sldNum" sz="quarter" idx="12"/>
          </p:nvPr>
        </p:nvSpPr>
        <p:spPr/>
        <p:txBody>
          <a:bodyPr/>
          <a:lstStyle/>
          <a:p>
            <a:fld id="{5A5DDA6C-D063-4D43-839F-7A0D1F984428}" type="slidenum">
              <a:rPr lang="en-US" smtClean="0"/>
              <a:t>3</a:t>
            </a:fld>
            <a:endParaRPr lang="en-US"/>
          </a:p>
        </p:txBody>
      </p:sp>
    </p:spTree>
    <p:extLst>
      <p:ext uri="{BB962C8B-B14F-4D97-AF65-F5344CB8AC3E}">
        <p14:creationId xmlns:p14="http://schemas.microsoft.com/office/powerpoint/2010/main" val="42003778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79171" y="1393372"/>
            <a:ext cx="8033657" cy="1847851"/>
          </a:xfrm>
        </p:spPr>
        <p:txBody>
          <a:bodyPr>
            <a:normAutofit fontScale="90000"/>
          </a:bodyPr>
          <a:lstStyle/>
          <a:p>
            <a:r>
              <a:rPr lang="en-US" sz="4800" dirty="0" smtClean="0"/>
              <a:t>CTI Data Exploration &amp; Visualization via Tableau</a:t>
            </a:r>
            <a:br>
              <a:rPr lang="en-US" sz="4800" dirty="0" smtClean="0"/>
            </a:br>
            <a:r>
              <a:rPr lang="en-US" sz="4800" dirty="0" smtClean="0"/>
              <a:t>(Your Own Analysis)</a:t>
            </a:r>
            <a:endParaRPr lang="en-US" sz="4800" dirty="0"/>
          </a:p>
        </p:txBody>
      </p:sp>
      <p:sp>
        <p:nvSpPr>
          <p:cNvPr id="3" name="Slide Number Placeholder 2"/>
          <p:cNvSpPr>
            <a:spLocks noGrp="1"/>
          </p:cNvSpPr>
          <p:nvPr>
            <p:ph type="sldNum" sz="quarter" idx="12"/>
          </p:nvPr>
        </p:nvSpPr>
        <p:spPr/>
        <p:txBody>
          <a:bodyPr/>
          <a:lstStyle/>
          <a:p>
            <a:fld id="{5A5DDA6C-D063-4D43-839F-7A0D1F984428}" type="slidenum">
              <a:rPr lang="en-US" smtClean="0"/>
              <a:t>30</a:t>
            </a:fld>
            <a:endParaRPr lang="en-US"/>
          </a:p>
        </p:txBody>
      </p:sp>
    </p:spTree>
    <p:extLst>
      <p:ext uri="{BB962C8B-B14F-4D97-AF65-F5344CB8AC3E}">
        <p14:creationId xmlns:p14="http://schemas.microsoft.com/office/powerpoint/2010/main" val="31175023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Tableau Background</a:t>
            </a:r>
            <a:endParaRPr lang="en-US" b="1" dirty="0"/>
          </a:p>
        </p:txBody>
      </p:sp>
      <p:sp>
        <p:nvSpPr>
          <p:cNvPr id="3" name="Content Placeholder 2"/>
          <p:cNvSpPr>
            <a:spLocks noGrp="1"/>
          </p:cNvSpPr>
          <p:nvPr>
            <p:ph idx="1"/>
          </p:nvPr>
        </p:nvSpPr>
        <p:spPr/>
        <p:txBody>
          <a:bodyPr/>
          <a:lstStyle/>
          <a:p>
            <a:r>
              <a:rPr lang="en-US" dirty="0" smtClean="0"/>
              <a:t>Tableau is a powerful data visualization software. </a:t>
            </a:r>
          </a:p>
          <a:p>
            <a:pPr lvl="1"/>
            <a:endParaRPr lang="en-US" dirty="0" smtClean="0"/>
          </a:p>
          <a:p>
            <a:r>
              <a:rPr lang="en-US" dirty="0" smtClean="0"/>
              <a:t>Capable of creating various interactive visualizations from a multitude of data sources. </a:t>
            </a:r>
          </a:p>
          <a:p>
            <a:pPr lvl="1"/>
            <a:endParaRPr lang="en-US" dirty="0" smtClean="0"/>
          </a:p>
          <a:p>
            <a:r>
              <a:rPr lang="en-US" dirty="0" smtClean="0"/>
              <a:t>Tableau is a commercial software, but is available to students for free.</a:t>
            </a:r>
          </a:p>
          <a:p>
            <a:pPr lvl="1"/>
            <a:r>
              <a:rPr lang="en-US" dirty="0"/>
              <a:t>Download from (</a:t>
            </a:r>
            <a:r>
              <a:rPr lang="en-US" dirty="0">
                <a:hlinkClick r:id="rId3"/>
              </a:rPr>
              <a:t>http://</a:t>
            </a:r>
            <a:r>
              <a:rPr lang="en-US" dirty="0" smtClean="0">
                <a:hlinkClick r:id="rId3"/>
              </a:rPr>
              <a:t>www.tableau.com/academic/students</a:t>
            </a:r>
            <a:r>
              <a:rPr lang="en-US" dirty="0" smtClean="0"/>
              <a:t>) </a:t>
            </a:r>
          </a:p>
          <a:p>
            <a:pPr lvl="1"/>
            <a:endParaRPr lang="en-US" dirty="0" smtClean="0"/>
          </a:p>
          <a:p>
            <a:r>
              <a:rPr lang="en-US" dirty="0" smtClean="0"/>
              <a:t>Tableau is primarily a drag-and-drop software. </a:t>
            </a:r>
            <a:endParaRPr lang="en-US" dirty="0"/>
          </a:p>
        </p:txBody>
      </p:sp>
      <p:sp>
        <p:nvSpPr>
          <p:cNvPr id="4" name="Slide Number Placeholder 3"/>
          <p:cNvSpPr>
            <a:spLocks noGrp="1"/>
          </p:cNvSpPr>
          <p:nvPr>
            <p:ph type="sldNum" sz="quarter" idx="4294967295"/>
          </p:nvPr>
        </p:nvSpPr>
        <p:spPr/>
        <p:txBody>
          <a:bodyPr/>
          <a:lstStyle/>
          <a:p>
            <a:fld id="{7087DBF3-3FCB-49E6-AF23-65C9924601B6}" type="slidenum">
              <a:rPr lang="en-US" smtClean="0"/>
              <a:t>31</a:t>
            </a:fld>
            <a:endParaRPr lang="en-US"/>
          </a:p>
        </p:txBody>
      </p:sp>
      <p:pic>
        <p:nvPicPr>
          <p:cNvPr id="5" name="Picture 4"/>
          <p:cNvPicPr>
            <a:picLocks noChangeAspect="1"/>
          </p:cNvPicPr>
          <p:nvPr/>
        </p:nvPicPr>
        <p:blipFill>
          <a:blip r:embed="rId4"/>
          <a:stretch>
            <a:fillRect/>
          </a:stretch>
        </p:blipFill>
        <p:spPr>
          <a:xfrm>
            <a:off x="7901798" y="4966059"/>
            <a:ext cx="4022892" cy="1210904"/>
          </a:xfrm>
          <a:prstGeom prst="rect">
            <a:avLst/>
          </a:prstGeom>
        </p:spPr>
      </p:pic>
    </p:spTree>
    <p:extLst>
      <p:ext uri="{BB962C8B-B14F-4D97-AF65-F5344CB8AC3E}">
        <p14:creationId xmlns:p14="http://schemas.microsoft.com/office/powerpoint/2010/main" val="22407432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Data Sources and Types of Visualizations </a:t>
            </a:r>
            <a:endParaRPr lang="en-US" b="1" dirty="0"/>
          </a:p>
        </p:txBody>
      </p:sp>
      <p:sp>
        <p:nvSpPr>
          <p:cNvPr id="3" name="Content Placeholder 2"/>
          <p:cNvSpPr>
            <a:spLocks noGrp="1"/>
          </p:cNvSpPr>
          <p:nvPr>
            <p:ph idx="1"/>
          </p:nvPr>
        </p:nvSpPr>
        <p:spPr/>
        <p:txBody>
          <a:bodyPr>
            <a:normAutofit fontScale="77500" lnSpcReduction="20000"/>
          </a:bodyPr>
          <a:lstStyle/>
          <a:p>
            <a:r>
              <a:rPr lang="en-US" dirty="0" smtClean="0"/>
              <a:t>Tableau can connect to variety of data sources, including:</a:t>
            </a:r>
          </a:p>
          <a:p>
            <a:pPr lvl="1"/>
            <a:r>
              <a:rPr lang="en-US" dirty="0" smtClean="0"/>
              <a:t>Local files – Excel, text, Access</a:t>
            </a:r>
          </a:p>
          <a:p>
            <a:pPr lvl="1"/>
            <a:r>
              <a:rPr lang="en-US" dirty="0" smtClean="0"/>
              <a:t>Traditional databases – SQL Server, MySQL, Oracle, PostgreSQL, DB2</a:t>
            </a:r>
          </a:p>
          <a:p>
            <a:pPr lvl="1"/>
            <a:r>
              <a:rPr lang="en-US" dirty="0" smtClean="0"/>
              <a:t>Cloud technologies – Amazon Aurora, EMR, Redshift, </a:t>
            </a:r>
            <a:r>
              <a:rPr lang="en-US" dirty="0" err="1" smtClean="0"/>
              <a:t>BigQuery</a:t>
            </a:r>
            <a:endParaRPr lang="en-US" dirty="0" smtClean="0"/>
          </a:p>
          <a:p>
            <a:pPr lvl="1"/>
            <a:r>
              <a:rPr lang="en-US" dirty="0" smtClean="0"/>
              <a:t>Big Data Technologies – Hadoop, Hive, Spark SQL</a:t>
            </a:r>
          </a:p>
          <a:p>
            <a:pPr lvl="2"/>
            <a:endParaRPr lang="en-US" dirty="0" smtClean="0"/>
          </a:p>
          <a:p>
            <a:r>
              <a:rPr lang="en-US" dirty="0"/>
              <a:t>Tableau can create a variety of visualizations including:</a:t>
            </a:r>
          </a:p>
          <a:p>
            <a:pPr lvl="1"/>
            <a:r>
              <a:rPr lang="en-US" dirty="0"/>
              <a:t>Basic bar and line charts (e.g., temporal, box plots, etc.)</a:t>
            </a:r>
          </a:p>
          <a:p>
            <a:pPr lvl="1"/>
            <a:r>
              <a:rPr lang="en-US" dirty="0"/>
              <a:t>Geospatial analysis</a:t>
            </a:r>
          </a:p>
          <a:p>
            <a:pPr lvl="1"/>
            <a:r>
              <a:rPr lang="en-US" dirty="0"/>
              <a:t>Word clouds</a:t>
            </a:r>
          </a:p>
          <a:p>
            <a:pPr lvl="1"/>
            <a:r>
              <a:rPr lang="en-US" dirty="0" err="1"/>
              <a:t>Treemaps</a:t>
            </a:r>
            <a:endParaRPr lang="en-US" dirty="0"/>
          </a:p>
          <a:p>
            <a:pPr lvl="1"/>
            <a:r>
              <a:rPr lang="en-US" dirty="0"/>
              <a:t>Network analysis, although there are better tools for this (e.g., </a:t>
            </a:r>
            <a:r>
              <a:rPr lang="en-US" dirty="0" err="1"/>
              <a:t>Gephi</a:t>
            </a:r>
            <a:r>
              <a:rPr lang="en-US" dirty="0"/>
              <a:t>)!</a:t>
            </a:r>
          </a:p>
          <a:p>
            <a:pPr lvl="2"/>
            <a:endParaRPr lang="en-US" dirty="0"/>
          </a:p>
          <a:p>
            <a:r>
              <a:rPr lang="en-US" dirty="0"/>
              <a:t>These visualizations can be combined into interactive dashboards. </a:t>
            </a:r>
          </a:p>
          <a:p>
            <a:pPr lvl="1"/>
            <a:r>
              <a:rPr lang="en-US" dirty="0"/>
              <a:t>Can later be published online or shared easily. </a:t>
            </a:r>
          </a:p>
          <a:p>
            <a:endParaRPr lang="en-US" dirty="0" smtClean="0"/>
          </a:p>
          <a:p>
            <a:pPr lvl="1"/>
            <a:endParaRPr lang="en-US" dirty="0"/>
          </a:p>
        </p:txBody>
      </p:sp>
      <p:sp>
        <p:nvSpPr>
          <p:cNvPr id="4" name="Slide Number Placeholder 3"/>
          <p:cNvSpPr>
            <a:spLocks noGrp="1"/>
          </p:cNvSpPr>
          <p:nvPr>
            <p:ph type="sldNum" sz="quarter" idx="4294967295"/>
          </p:nvPr>
        </p:nvSpPr>
        <p:spPr/>
        <p:txBody>
          <a:bodyPr/>
          <a:lstStyle/>
          <a:p>
            <a:fld id="{7087DBF3-3FCB-49E6-AF23-65C9924601B6}" type="slidenum">
              <a:rPr lang="en-US" smtClean="0"/>
              <a:t>32</a:t>
            </a:fld>
            <a:endParaRPr lang="en-US"/>
          </a:p>
        </p:txBody>
      </p:sp>
    </p:spTree>
    <p:extLst>
      <p:ext uri="{BB962C8B-B14F-4D97-AF65-F5344CB8AC3E}">
        <p14:creationId xmlns:p14="http://schemas.microsoft.com/office/powerpoint/2010/main" val="28030163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4662267" y="1517183"/>
            <a:ext cx="6989159" cy="4839167"/>
          </a:xfrm>
          <a:prstGeom prst="rect">
            <a:avLst/>
          </a:prstGeom>
        </p:spPr>
      </p:pic>
      <p:sp>
        <p:nvSpPr>
          <p:cNvPr id="2" name="Title 1"/>
          <p:cNvSpPr>
            <a:spLocks noGrp="1"/>
          </p:cNvSpPr>
          <p:nvPr>
            <p:ph type="title"/>
          </p:nvPr>
        </p:nvSpPr>
        <p:spPr/>
        <p:txBody>
          <a:bodyPr/>
          <a:lstStyle/>
          <a:p>
            <a:r>
              <a:rPr lang="en-US" dirty="0" smtClean="0"/>
              <a:t>Tableau Interface</a:t>
            </a:r>
            <a:endParaRPr lang="en-US" dirty="0"/>
          </a:p>
        </p:txBody>
      </p:sp>
      <p:sp>
        <p:nvSpPr>
          <p:cNvPr id="3" name="Content Placeholder 2"/>
          <p:cNvSpPr>
            <a:spLocks noGrp="1"/>
          </p:cNvSpPr>
          <p:nvPr>
            <p:ph idx="1"/>
          </p:nvPr>
        </p:nvSpPr>
        <p:spPr>
          <a:xfrm>
            <a:off x="838201" y="1690688"/>
            <a:ext cx="3350240" cy="4486275"/>
          </a:xfrm>
          <a:ln>
            <a:solidFill>
              <a:schemeClr val="tx1"/>
            </a:solidFill>
          </a:ln>
        </p:spPr>
        <p:txBody>
          <a:bodyPr>
            <a:normAutofit fontScale="92500" lnSpcReduction="20000"/>
          </a:bodyPr>
          <a:lstStyle/>
          <a:p>
            <a:r>
              <a:rPr lang="en-US" dirty="0" smtClean="0"/>
              <a:t>Dimensions</a:t>
            </a:r>
          </a:p>
          <a:p>
            <a:pPr lvl="1"/>
            <a:r>
              <a:rPr lang="en-US" dirty="0" smtClean="0"/>
              <a:t>Data fields that cannot be aggregated</a:t>
            </a:r>
          </a:p>
          <a:p>
            <a:pPr lvl="1"/>
            <a:r>
              <a:rPr lang="en-US" dirty="0"/>
              <a:t>Q</a:t>
            </a:r>
            <a:r>
              <a:rPr lang="en-US" dirty="0" smtClean="0"/>
              <a:t>ualitative </a:t>
            </a:r>
            <a:r>
              <a:rPr lang="en-US" dirty="0"/>
              <a:t>values (such as names, dates, or geographical data</a:t>
            </a:r>
            <a:r>
              <a:rPr lang="en-US" dirty="0" smtClean="0"/>
              <a:t>)</a:t>
            </a:r>
          </a:p>
          <a:p>
            <a:pPr lvl="1"/>
            <a:endParaRPr lang="en-US" dirty="0" smtClean="0"/>
          </a:p>
          <a:p>
            <a:r>
              <a:rPr lang="en-US" dirty="0" smtClean="0"/>
              <a:t>Measures</a:t>
            </a:r>
          </a:p>
          <a:p>
            <a:pPr lvl="1"/>
            <a:r>
              <a:rPr lang="en-US" dirty="0" smtClean="0"/>
              <a:t>Data fields that can be measured, aggregated, or used for math operations</a:t>
            </a:r>
          </a:p>
          <a:p>
            <a:pPr lvl="1"/>
            <a:r>
              <a:rPr lang="en-US" dirty="0"/>
              <a:t>N</a:t>
            </a:r>
            <a:r>
              <a:rPr lang="en-US" dirty="0" smtClean="0"/>
              <a:t>umeric</a:t>
            </a:r>
            <a:r>
              <a:rPr lang="en-US" dirty="0"/>
              <a:t>, quantitative values</a:t>
            </a:r>
          </a:p>
        </p:txBody>
      </p:sp>
      <p:sp>
        <p:nvSpPr>
          <p:cNvPr id="4" name="Slide Number Placeholder 3"/>
          <p:cNvSpPr>
            <a:spLocks noGrp="1"/>
          </p:cNvSpPr>
          <p:nvPr>
            <p:ph type="sldNum" sz="quarter" idx="4294967295"/>
          </p:nvPr>
        </p:nvSpPr>
        <p:spPr/>
        <p:txBody>
          <a:bodyPr/>
          <a:lstStyle/>
          <a:p>
            <a:fld id="{7087DBF3-3FCB-49E6-AF23-65C9924601B6}" type="slidenum">
              <a:rPr lang="en-US" smtClean="0"/>
              <a:t>33</a:t>
            </a:fld>
            <a:endParaRPr lang="en-US"/>
          </a:p>
        </p:txBody>
      </p:sp>
      <p:sp>
        <p:nvSpPr>
          <p:cNvPr id="6" name="TextBox 5"/>
          <p:cNvSpPr txBox="1"/>
          <p:nvPr/>
        </p:nvSpPr>
        <p:spPr>
          <a:xfrm>
            <a:off x="8809080" y="4785161"/>
            <a:ext cx="1344214" cy="400110"/>
          </a:xfrm>
          <a:prstGeom prst="rect">
            <a:avLst/>
          </a:prstGeom>
          <a:noFill/>
        </p:spPr>
        <p:txBody>
          <a:bodyPr wrap="none" rtlCol="0">
            <a:spAutoFit/>
          </a:bodyPr>
          <a:lstStyle/>
          <a:p>
            <a:r>
              <a:rPr lang="en-US" sz="2000" b="1" dirty="0" smtClean="0"/>
              <a:t>Worksheet</a:t>
            </a:r>
            <a:endParaRPr lang="en-US" sz="2000" b="1" dirty="0"/>
          </a:p>
        </p:txBody>
      </p:sp>
      <p:sp>
        <p:nvSpPr>
          <p:cNvPr id="7" name="Rectangle 6"/>
          <p:cNvSpPr/>
          <p:nvPr/>
        </p:nvSpPr>
        <p:spPr>
          <a:xfrm>
            <a:off x="5460524" y="5988644"/>
            <a:ext cx="2096215" cy="2415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640948" y="5909359"/>
            <a:ext cx="657681" cy="400110"/>
          </a:xfrm>
          <a:prstGeom prst="rect">
            <a:avLst/>
          </a:prstGeom>
          <a:noFill/>
        </p:spPr>
        <p:txBody>
          <a:bodyPr wrap="none" rtlCol="0">
            <a:spAutoFit/>
          </a:bodyPr>
          <a:lstStyle/>
          <a:p>
            <a:r>
              <a:rPr lang="en-US" sz="2000" b="1" dirty="0" smtClean="0"/>
              <a:t>Tabs</a:t>
            </a:r>
            <a:endParaRPr lang="en-US" sz="2000" b="1" dirty="0"/>
          </a:p>
        </p:txBody>
      </p:sp>
      <p:sp>
        <p:nvSpPr>
          <p:cNvPr id="9" name="Rectangle 8"/>
          <p:cNvSpPr/>
          <p:nvPr/>
        </p:nvSpPr>
        <p:spPr>
          <a:xfrm>
            <a:off x="10263575" y="1859496"/>
            <a:ext cx="1357738" cy="37438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0419025" y="5203731"/>
            <a:ext cx="1247457" cy="400110"/>
          </a:xfrm>
          <a:prstGeom prst="rect">
            <a:avLst/>
          </a:prstGeom>
          <a:noFill/>
        </p:spPr>
        <p:txBody>
          <a:bodyPr wrap="none" rtlCol="0">
            <a:spAutoFit/>
          </a:bodyPr>
          <a:lstStyle/>
          <a:p>
            <a:r>
              <a:rPr lang="en-US" sz="2000" b="1" dirty="0" smtClean="0"/>
              <a:t>Plot types</a:t>
            </a:r>
            <a:endParaRPr lang="en-US" sz="2000" b="1" dirty="0"/>
          </a:p>
        </p:txBody>
      </p:sp>
      <p:sp>
        <p:nvSpPr>
          <p:cNvPr id="11" name="Rectangle 10"/>
          <p:cNvSpPr/>
          <p:nvPr/>
        </p:nvSpPr>
        <p:spPr>
          <a:xfrm>
            <a:off x="4649643" y="2536166"/>
            <a:ext cx="1302588" cy="34200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236294" y="4108263"/>
            <a:ext cx="683136" cy="400110"/>
          </a:xfrm>
          <a:prstGeom prst="rect">
            <a:avLst/>
          </a:prstGeom>
          <a:noFill/>
        </p:spPr>
        <p:txBody>
          <a:bodyPr wrap="none" rtlCol="0">
            <a:spAutoFit/>
          </a:bodyPr>
          <a:lstStyle/>
          <a:p>
            <a:r>
              <a:rPr lang="en-US" sz="2000" b="1" dirty="0" smtClean="0"/>
              <a:t>Data</a:t>
            </a:r>
            <a:endParaRPr lang="en-US" sz="2000" b="1" dirty="0"/>
          </a:p>
        </p:txBody>
      </p:sp>
      <p:cxnSp>
        <p:nvCxnSpPr>
          <p:cNvPr id="17" name="Straight Arrow Connector 16"/>
          <p:cNvCxnSpPr>
            <a:stCxn id="3" idx="3"/>
            <a:endCxn id="11" idx="1"/>
          </p:cNvCxnSpPr>
          <p:nvPr/>
        </p:nvCxnSpPr>
        <p:spPr>
          <a:xfrm>
            <a:off x="4188441" y="3933826"/>
            <a:ext cx="461202" cy="31237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Freeform 18"/>
          <p:cNvSpPr/>
          <p:nvPr/>
        </p:nvSpPr>
        <p:spPr>
          <a:xfrm>
            <a:off x="6007204" y="2107886"/>
            <a:ext cx="4214024" cy="3657760"/>
          </a:xfrm>
          <a:custGeom>
            <a:avLst/>
            <a:gdLst>
              <a:gd name="connsiteX0" fmla="*/ 1 w 4130973"/>
              <a:gd name="connsiteY0" fmla="*/ 0 h 3657760"/>
              <a:gd name="connsiteX1" fmla="*/ 1155941 w 4130973"/>
              <a:gd name="connsiteY1" fmla="*/ 0 h 3657760"/>
              <a:gd name="connsiteX2" fmla="*/ 1155941 w 4130973"/>
              <a:gd name="connsiteY2" fmla="*/ 3932 h 3657760"/>
              <a:gd name="connsiteX3" fmla="*/ 4130973 w 4130973"/>
              <a:gd name="connsiteY3" fmla="*/ 3932 h 3657760"/>
              <a:gd name="connsiteX4" fmla="*/ 4130973 w 4130973"/>
              <a:gd name="connsiteY4" fmla="*/ 469758 h 3657760"/>
              <a:gd name="connsiteX5" fmla="*/ 1155941 w 4130973"/>
              <a:gd name="connsiteY5" fmla="*/ 469758 h 3657760"/>
              <a:gd name="connsiteX6" fmla="*/ 1155941 w 4130973"/>
              <a:gd name="connsiteY6" fmla="*/ 3657760 h 3657760"/>
              <a:gd name="connsiteX7" fmla="*/ 1 w 4130973"/>
              <a:gd name="connsiteY7" fmla="*/ 3657760 h 3657760"/>
              <a:gd name="connsiteX8" fmla="*/ 1 w 4130973"/>
              <a:gd name="connsiteY8" fmla="*/ 469758 h 3657760"/>
              <a:gd name="connsiteX9" fmla="*/ 0 w 4130973"/>
              <a:gd name="connsiteY9" fmla="*/ 469758 h 3657760"/>
              <a:gd name="connsiteX10" fmla="*/ 0 w 4130973"/>
              <a:gd name="connsiteY10" fmla="*/ 3932 h 3657760"/>
              <a:gd name="connsiteX11" fmla="*/ 1 w 4130973"/>
              <a:gd name="connsiteY11" fmla="*/ 3932 h 365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973" h="3657760">
                <a:moveTo>
                  <a:pt x="1" y="0"/>
                </a:moveTo>
                <a:lnTo>
                  <a:pt x="1155941" y="0"/>
                </a:lnTo>
                <a:lnTo>
                  <a:pt x="1155941" y="3932"/>
                </a:lnTo>
                <a:lnTo>
                  <a:pt x="4130973" y="3932"/>
                </a:lnTo>
                <a:lnTo>
                  <a:pt x="4130973" y="469758"/>
                </a:lnTo>
                <a:lnTo>
                  <a:pt x="1155941" y="469758"/>
                </a:lnTo>
                <a:lnTo>
                  <a:pt x="1155941" y="3657760"/>
                </a:lnTo>
                <a:lnTo>
                  <a:pt x="1" y="3657760"/>
                </a:lnTo>
                <a:lnTo>
                  <a:pt x="1" y="469758"/>
                </a:lnTo>
                <a:lnTo>
                  <a:pt x="0" y="469758"/>
                </a:lnTo>
                <a:lnTo>
                  <a:pt x="0" y="3932"/>
                </a:lnTo>
                <a:lnTo>
                  <a:pt x="1" y="3932"/>
                </a:ln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2"/>
          <p:cNvSpPr txBox="1">
            <a:spLocks/>
          </p:cNvSpPr>
          <p:nvPr/>
        </p:nvSpPr>
        <p:spPr>
          <a:xfrm>
            <a:off x="7183990" y="697463"/>
            <a:ext cx="3079585" cy="702856"/>
          </a:xfrm>
          <a:prstGeom prst="rect">
            <a:avLst/>
          </a:prstGeom>
          <a:ln>
            <a:solidFill>
              <a:schemeClr val="tx1"/>
            </a:solidFill>
          </a:ln>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Blue: discrete data</a:t>
            </a:r>
          </a:p>
          <a:p>
            <a:r>
              <a:rPr lang="en-US" dirty="0" smtClean="0"/>
              <a:t>Green: continuous data</a:t>
            </a:r>
            <a:endParaRPr lang="en-US" dirty="0"/>
          </a:p>
        </p:txBody>
      </p:sp>
      <p:cxnSp>
        <p:nvCxnSpPr>
          <p:cNvPr id="23" name="Straight Arrow Connector 22"/>
          <p:cNvCxnSpPr>
            <a:stCxn id="20" idx="2"/>
          </p:cNvCxnSpPr>
          <p:nvPr/>
        </p:nvCxnSpPr>
        <p:spPr>
          <a:xfrm flipH="1">
            <a:off x="8570475" y="1400319"/>
            <a:ext cx="153308" cy="96547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7289391" y="2612541"/>
            <a:ext cx="2931836" cy="32499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6068735" y="4923773"/>
            <a:ext cx="1104152" cy="707886"/>
          </a:xfrm>
          <a:prstGeom prst="rect">
            <a:avLst/>
          </a:prstGeom>
          <a:noFill/>
        </p:spPr>
        <p:txBody>
          <a:bodyPr wrap="square" rtlCol="0">
            <a:spAutoFit/>
          </a:bodyPr>
          <a:lstStyle/>
          <a:p>
            <a:r>
              <a:rPr lang="en-US" sz="2000" b="1" dirty="0" smtClean="0"/>
              <a:t>Format/Encode</a:t>
            </a:r>
            <a:endParaRPr lang="en-US" sz="2000" b="1" dirty="0"/>
          </a:p>
        </p:txBody>
      </p:sp>
      <p:sp>
        <p:nvSpPr>
          <p:cNvPr id="28" name="Curved Down Arrow 27"/>
          <p:cNvSpPr/>
          <p:nvPr/>
        </p:nvSpPr>
        <p:spPr>
          <a:xfrm rot="19076194">
            <a:off x="4992179" y="2631412"/>
            <a:ext cx="3080804" cy="662210"/>
          </a:xfrm>
          <a:prstGeom prst="curvedDownArrow">
            <a:avLst>
              <a:gd name="adj1" fmla="val 19886"/>
              <a:gd name="adj2" fmla="val 50000"/>
              <a:gd name="adj3" fmla="val 25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Curved Down Arrow 28"/>
          <p:cNvSpPr/>
          <p:nvPr/>
        </p:nvSpPr>
        <p:spPr>
          <a:xfrm rot="20991335">
            <a:off x="5439093" y="3217072"/>
            <a:ext cx="1610751" cy="869672"/>
          </a:xfrm>
          <a:prstGeom prst="curvedDownArrow">
            <a:avLst>
              <a:gd name="adj1" fmla="val 15151"/>
              <a:gd name="adj2" fmla="val 47612"/>
              <a:gd name="adj3" fmla="val 25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TextBox 29"/>
          <p:cNvSpPr txBox="1"/>
          <p:nvPr/>
        </p:nvSpPr>
        <p:spPr>
          <a:xfrm>
            <a:off x="5893392" y="2865762"/>
            <a:ext cx="1559228" cy="400110"/>
          </a:xfrm>
          <a:prstGeom prst="rect">
            <a:avLst/>
          </a:prstGeom>
          <a:noFill/>
        </p:spPr>
        <p:txBody>
          <a:bodyPr wrap="square" rtlCol="0">
            <a:spAutoFit/>
          </a:bodyPr>
          <a:lstStyle/>
          <a:p>
            <a:r>
              <a:rPr lang="en-US" sz="2000" b="1" dirty="0" smtClean="0"/>
              <a:t>Drag-n-drop</a:t>
            </a:r>
            <a:endParaRPr lang="en-US" sz="2000" b="1" dirty="0"/>
          </a:p>
        </p:txBody>
      </p:sp>
      <p:sp>
        <p:nvSpPr>
          <p:cNvPr id="31" name="TextBox 30"/>
          <p:cNvSpPr txBox="1"/>
          <p:nvPr/>
        </p:nvSpPr>
        <p:spPr>
          <a:xfrm>
            <a:off x="986294" y="6467279"/>
            <a:ext cx="8629285" cy="369332"/>
          </a:xfrm>
          <a:prstGeom prst="rect">
            <a:avLst/>
          </a:prstGeom>
          <a:noFill/>
        </p:spPr>
        <p:txBody>
          <a:bodyPr wrap="none" rtlCol="0">
            <a:spAutoFit/>
          </a:bodyPr>
          <a:lstStyle/>
          <a:p>
            <a:r>
              <a:rPr lang="en-US" dirty="0"/>
              <a:t>https://onlinehelp.tableau.com/current/pro/desktop/en-us/datafields_typesandroles.htm</a:t>
            </a:r>
          </a:p>
        </p:txBody>
      </p:sp>
    </p:spTree>
    <p:extLst>
      <p:ext uri="{BB962C8B-B14F-4D97-AF65-F5344CB8AC3E}">
        <p14:creationId xmlns:p14="http://schemas.microsoft.com/office/powerpoint/2010/main" val="42278743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Walkthrough </a:t>
            </a:r>
            <a:r>
              <a:rPr lang="en-US" b="1" dirty="0" smtClean="0"/>
              <a:t>Example: NFL Sports Analytics</a:t>
            </a:r>
            <a:endParaRPr lang="en-US" b="1" dirty="0"/>
          </a:p>
        </p:txBody>
      </p:sp>
      <p:sp>
        <p:nvSpPr>
          <p:cNvPr id="3" name="Content Placeholder 2"/>
          <p:cNvSpPr>
            <a:spLocks noGrp="1"/>
          </p:cNvSpPr>
          <p:nvPr>
            <p:ph idx="1"/>
          </p:nvPr>
        </p:nvSpPr>
        <p:spPr/>
        <p:txBody>
          <a:bodyPr/>
          <a:lstStyle/>
          <a:p>
            <a:pPr marL="457200" lvl="1" indent="0">
              <a:buNone/>
            </a:pPr>
            <a:endParaRPr lang="en-US" dirty="0"/>
          </a:p>
          <a:p>
            <a:r>
              <a:rPr lang="en-US" dirty="0" smtClean="0"/>
              <a:t>The data used in this example is an Excel spreadsheet about NFL Offensive players from 1999-2013. It contains:</a:t>
            </a:r>
          </a:p>
          <a:p>
            <a:pPr lvl="1"/>
            <a:r>
              <a:rPr lang="en-US" dirty="0" smtClean="0"/>
              <a:t>~40,000 rows of data</a:t>
            </a:r>
          </a:p>
          <a:p>
            <a:pPr lvl="1"/>
            <a:r>
              <a:rPr lang="en-US" dirty="0" smtClean="0"/>
              <a:t>Player information (physically measurable traits, birthplace, college attended)</a:t>
            </a:r>
          </a:p>
          <a:p>
            <a:pPr lvl="1"/>
            <a:r>
              <a:rPr lang="en-US" dirty="0" smtClean="0"/>
              <a:t>Positions played</a:t>
            </a:r>
          </a:p>
          <a:p>
            <a:pPr lvl="1"/>
            <a:r>
              <a:rPr lang="en-US" dirty="0" smtClean="0"/>
              <a:t>Wins achieved in career</a:t>
            </a:r>
          </a:p>
        </p:txBody>
      </p:sp>
      <p:sp>
        <p:nvSpPr>
          <p:cNvPr id="4" name="Slide Number Placeholder 3"/>
          <p:cNvSpPr>
            <a:spLocks noGrp="1"/>
          </p:cNvSpPr>
          <p:nvPr>
            <p:ph type="sldNum" sz="quarter" idx="4294967295"/>
          </p:nvPr>
        </p:nvSpPr>
        <p:spPr/>
        <p:txBody>
          <a:bodyPr/>
          <a:lstStyle/>
          <a:p>
            <a:fld id="{7087DBF3-3FCB-49E6-AF23-65C9924601B6}" type="slidenum">
              <a:rPr lang="en-US" smtClean="0"/>
              <a:t>34</a:t>
            </a:fld>
            <a:endParaRPr lang="en-US"/>
          </a:p>
        </p:txBody>
      </p:sp>
    </p:spTree>
    <p:extLst>
      <p:ext uri="{BB962C8B-B14F-4D97-AF65-F5344CB8AC3E}">
        <p14:creationId xmlns:p14="http://schemas.microsoft.com/office/powerpoint/2010/main" val="2457410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6675"/>
            <a:ext cx="10515600" cy="1325563"/>
          </a:xfrm>
        </p:spPr>
        <p:txBody>
          <a:bodyPr/>
          <a:lstStyle/>
          <a:p>
            <a:r>
              <a:rPr lang="en-US" dirty="0" smtClean="0"/>
              <a:t>Connecting to a Data Source</a:t>
            </a:r>
            <a:endParaRPr lang="en-US" dirty="0"/>
          </a:p>
        </p:txBody>
      </p:sp>
      <p:sp>
        <p:nvSpPr>
          <p:cNvPr id="3" name="Content Placeholder 2"/>
          <p:cNvSpPr>
            <a:spLocks noGrp="1"/>
          </p:cNvSpPr>
          <p:nvPr>
            <p:ph idx="1"/>
          </p:nvPr>
        </p:nvSpPr>
        <p:spPr>
          <a:xfrm>
            <a:off x="838200" y="4486536"/>
            <a:ext cx="10515600" cy="1948051"/>
          </a:xfrm>
        </p:spPr>
        <p:txBody>
          <a:bodyPr>
            <a:normAutofit fontScale="92500" lnSpcReduction="10000"/>
          </a:bodyPr>
          <a:lstStyle/>
          <a:p>
            <a:r>
              <a:rPr lang="en-US" dirty="0" smtClean="0"/>
              <a:t>We will have to connect to a data source to start making visualizations.</a:t>
            </a:r>
          </a:p>
          <a:p>
            <a:pPr marL="914400" lvl="1" indent="-457200">
              <a:buFont typeface="+mj-lt"/>
              <a:buAutoNum type="arabicPeriod"/>
            </a:pPr>
            <a:r>
              <a:rPr lang="en-US" dirty="0" smtClean="0"/>
              <a:t>Since our data is in an Excel workbook, we will select that. </a:t>
            </a:r>
          </a:p>
          <a:p>
            <a:pPr marL="914400" lvl="1" indent="-457200">
              <a:buFont typeface="+mj-lt"/>
              <a:buAutoNum type="arabicPeriod"/>
            </a:pPr>
            <a:r>
              <a:rPr lang="en-US" dirty="0" smtClean="0"/>
              <a:t>Second, we will join two of the sheets in the workbook such that we can get access to a larger set of data. Drag the “Unique players” and “Zip codes” sheets to the right. Select the “Inner” join option. </a:t>
            </a:r>
          </a:p>
          <a:p>
            <a:pPr marL="914400" lvl="1" indent="-457200">
              <a:buFont typeface="+mj-lt"/>
              <a:buAutoNum type="arabicPeriod"/>
            </a:pPr>
            <a:r>
              <a:rPr lang="en-US" dirty="0" smtClean="0"/>
              <a:t>We will join the sheets based on zip code. </a:t>
            </a:r>
          </a:p>
        </p:txBody>
      </p:sp>
      <p:sp>
        <p:nvSpPr>
          <p:cNvPr id="4" name="Slide Number Placeholder 3"/>
          <p:cNvSpPr>
            <a:spLocks noGrp="1"/>
          </p:cNvSpPr>
          <p:nvPr>
            <p:ph type="sldNum" sz="quarter" idx="4294967295"/>
          </p:nvPr>
        </p:nvSpPr>
        <p:spPr/>
        <p:txBody>
          <a:bodyPr/>
          <a:lstStyle/>
          <a:p>
            <a:fld id="{7087DBF3-3FCB-49E6-AF23-65C9924601B6}" type="slidenum">
              <a:rPr lang="en-US" smtClean="0"/>
              <a:t>35</a:t>
            </a:fld>
            <a:endParaRPr lang="en-US"/>
          </a:p>
        </p:txBody>
      </p:sp>
      <p:pic>
        <p:nvPicPr>
          <p:cNvPr id="5" name="Picture 4"/>
          <p:cNvPicPr>
            <a:picLocks noChangeAspect="1"/>
          </p:cNvPicPr>
          <p:nvPr/>
        </p:nvPicPr>
        <p:blipFill>
          <a:blip r:embed="rId2"/>
          <a:stretch>
            <a:fillRect/>
          </a:stretch>
        </p:blipFill>
        <p:spPr>
          <a:xfrm>
            <a:off x="665000" y="899428"/>
            <a:ext cx="1701963" cy="3489024"/>
          </a:xfrm>
          <a:prstGeom prst="rect">
            <a:avLst/>
          </a:prstGeom>
        </p:spPr>
      </p:pic>
      <p:sp>
        <p:nvSpPr>
          <p:cNvPr id="6" name="Rectangle 5"/>
          <p:cNvSpPr/>
          <p:nvPr/>
        </p:nvSpPr>
        <p:spPr>
          <a:xfrm>
            <a:off x="665001" y="1495876"/>
            <a:ext cx="420850" cy="1900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stretch>
            <a:fillRect/>
          </a:stretch>
        </p:blipFill>
        <p:spPr>
          <a:xfrm>
            <a:off x="3200400" y="1006391"/>
            <a:ext cx="2628900" cy="3009900"/>
          </a:xfrm>
          <a:prstGeom prst="rect">
            <a:avLst/>
          </a:prstGeom>
        </p:spPr>
      </p:pic>
      <p:pic>
        <p:nvPicPr>
          <p:cNvPr id="8" name="Picture 7"/>
          <p:cNvPicPr>
            <a:picLocks noChangeAspect="1"/>
          </p:cNvPicPr>
          <p:nvPr/>
        </p:nvPicPr>
        <p:blipFill>
          <a:blip r:embed="rId4"/>
          <a:stretch>
            <a:fillRect/>
          </a:stretch>
        </p:blipFill>
        <p:spPr>
          <a:xfrm>
            <a:off x="6662737" y="1227138"/>
            <a:ext cx="5057775" cy="2190750"/>
          </a:xfrm>
          <a:prstGeom prst="rect">
            <a:avLst/>
          </a:prstGeom>
        </p:spPr>
      </p:pic>
      <p:sp>
        <p:nvSpPr>
          <p:cNvPr id="9" name="Rectangle 8"/>
          <p:cNvSpPr/>
          <p:nvPr/>
        </p:nvSpPr>
        <p:spPr>
          <a:xfrm>
            <a:off x="3493926" y="3543751"/>
            <a:ext cx="792324" cy="1995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493926" y="3791401"/>
            <a:ext cx="792324" cy="1995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42026" y="2610301"/>
            <a:ext cx="792324" cy="1995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361326" y="2610301"/>
            <a:ext cx="792324" cy="1995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332501" y="1800676"/>
            <a:ext cx="925674" cy="6302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07657" y="1411549"/>
            <a:ext cx="322917" cy="369332"/>
          </a:xfrm>
          <a:prstGeom prst="rect">
            <a:avLst/>
          </a:prstGeom>
          <a:noFill/>
        </p:spPr>
        <p:txBody>
          <a:bodyPr wrap="square" rtlCol="0">
            <a:spAutoFit/>
          </a:bodyPr>
          <a:lstStyle/>
          <a:p>
            <a:r>
              <a:rPr lang="en-US" b="1" dirty="0" smtClean="0">
                <a:solidFill>
                  <a:srgbClr val="FF0000"/>
                </a:solidFill>
              </a:rPr>
              <a:t>1</a:t>
            </a:r>
            <a:endParaRPr lang="en-US" b="1" dirty="0">
              <a:solidFill>
                <a:srgbClr val="FF0000"/>
              </a:solidFill>
            </a:endParaRPr>
          </a:p>
        </p:txBody>
      </p:sp>
      <p:sp>
        <p:nvSpPr>
          <p:cNvPr id="15" name="TextBox 14"/>
          <p:cNvSpPr txBox="1"/>
          <p:nvPr/>
        </p:nvSpPr>
        <p:spPr>
          <a:xfrm>
            <a:off x="4255757" y="3507049"/>
            <a:ext cx="322917" cy="369332"/>
          </a:xfrm>
          <a:prstGeom prst="rect">
            <a:avLst/>
          </a:prstGeom>
          <a:noFill/>
        </p:spPr>
        <p:txBody>
          <a:bodyPr wrap="square" rtlCol="0">
            <a:spAutoFit/>
          </a:bodyPr>
          <a:lstStyle/>
          <a:p>
            <a:r>
              <a:rPr lang="en-US" b="1" dirty="0" smtClean="0">
                <a:solidFill>
                  <a:srgbClr val="FF0000"/>
                </a:solidFill>
              </a:rPr>
              <a:t>2</a:t>
            </a:r>
            <a:endParaRPr lang="en-US" b="1" dirty="0">
              <a:solidFill>
                <a:srgbClr val="FF0000"/>
              </a:solidFill>
            </a:endParaRPr>
          </a:p>
        </p:txBody>
      </p:sp>
      <p:sp>
        <p:nvSpPr>
          <p:cNvPr id="16" name="TextBox 15"/>
          <p:cNvSpPr txBox="1"/>
          <p:nvPr/>
        </p:nvSpPr>
        <p:spPr>
          <a:xfrm>
            <a:off x="7024357" y="1944949"/>
            <a:ext cx="322917" cy="369332"/>
          </a:xfrm>
          <a:prstGeom prst="rect">
            <a:avLst/>
          </a:prstGeom>
          <a:noFill/>
        </p:spPr>
        <p:txBody>
          <a:bodyPr wrap="square" rtlCol="0">
            <a:spAutoFit/>
          </a:bodyPr>
          <a:lstStyle/>
          <a:p>
            <a:r>
              <a:rPr lang="en-US" b="1" dirty="0" smtClean="0">
                <a:solidFill>
                  <a:srgbClr val="FF0000"/>
                </a:solidFill>
              </a:rPr>
              <a:t>2</a:t>
            </a:r>
            <a:endParaRPr lang="en-US" b="1" dirty="0">
              <a:solidFill>
                <a:srgbClr val="FF0000"/>
              </a:solidFill>
            </a:endParaRPr>
          </a:p>
        </p:txBody>
      </p:sp>
      <p:sp>
        <p:nvSpPr>
          <p:cNvPr id="17" name="TextBox 16"/>
          <p:cNvSpPr txBox="1"/>
          <p:nvPr/>
        </p:nvSpPr>
        <p:spPr>
          <a:xfrm>
            <a:off x="8738857" y="2935549"/>
            <a:ext cx="322917" cy="369332"/>
          </a:xfrm>
          <a:prstGeom prst="rect">
            <a:avLst/>
          </a:prstGeom>
          <a:noFill/>
        </p:spPr>
        <p:txBody>
          <a:bodyPr wrap="square" rtlCol="0">
            <a:spAutoFit/>
          </a:bodyPr>
          <a:lstStyle/>
          <a:p>
            <a:r>
              <a:rPr lang="en-US" b="1" dirty="0" smtClean="0">
                <a:solidFill>
                  <a:srgbClr val="FF0000"/>
                </a:solidFill>
              </a:rPr>
              <a:t>3</a:t>
            </a:r>
            <a:endParaRPr lang="en-US" b="1" dirty="0">
              <a:solidFill>
                <a:srgbClr val="FF0000"/>
              </a:solidFill>
            </a:endParaRPr>
          </a:p>
        </p:txBody>
      </p:sp>
      <p:cxnSp>
        <p:nvCxnSpPr>
          <p:cNvPr id="19" name="Straight Arrow Connector 18"/>
          <p:cNvCxnSpPr>
            <a:stCxn id="17" idx="0"/>
          </p:cNvCxnSpPr>
          <p:nvPr/>
        </p:nvCxnSpPr>
        <p:spPr>
          <a:xfrm flipH="1" flipV="1">
            <a:off x="7759700" y="2809875"/>
            <a:ext cx="1140616" cy="12567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7" idx="0"/>
            <a:endCxn id="12" idx="2"/>
          </p:cNvCxnSpPr>
          <p:nvPr/>
        </p:nvCxnSpPr>
        <p:spPr>
          <a:xfrm flipV="1">
            <a:off x="8900316" y="2809875"/>
            <a:ext cx="857172" cy="12567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1862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2807"/>
            <a:ext cx="10515600" cy="1325563"/>
          </a:xfrm>
        </p:spPr>
        <p:txBody>
          <a:bodyPr/>
          <a:lstStyle/>
          <a:p>
            <a:r>
              <a:rPr lang="en-US" dirty="0" smtClean="0"/>
              <a:t>Creating a Bar Chart</a:t>
            </a:r>
            <a:endParaRPr lang="en-US" dirty="0"/>
          </a:p>
        </p:txBody>
      </p:sp>
      <p:sp>
        <p:nvSpPr>
          <p:cNvPr id="3" name="Content Placeholder 2"/>
          <p:cNvSpPr>
            <a:spLocks noGrp="1"/>
          </p:cNvSpPr>
          <p:nvPr>
            <p:ph idx="1"/>
          </p:nvPr>
        </p:nvSpPr>
        <p:spPr>
          <a:xfrm>
            <a:off x="838200" y="4443662"/>
            <a:ext cx="10515600" cy="1912687"/>
          </a:xfrm>
        </p:spPr>
        <p:txBody>
          <a:bodyPr>
            <a:normAutofit fontScale="77500" lnSpcReduction="20000"/>
          </a:bodyPr>
          <a:lstStyle/>
          <a:p>
            <a:r>
              <a:rPr lang="en-US" dirty="0" smtClean="0"/>
              <a:t>Suppose we want to know which major college conferences </a:t>
            </a:r>
            <a:r>
              <a:rPr lang="en-US" b="1" dirty="0" smtClean="0"/>
              <a:t>have most combined wins since 1999</a:t>
            </a:r>
            <a:r>
              <a:rPr lang="en-US" dirty="0" smtClean="0"/>
              <a:t>. </a:t>
            </a:r>
          </a:p>
          <a:p>
            <a:pPr marL="514350" indent="-514350">
              <a:buFont typeface="+mj-lt"/>
              <a:buAutoNum type="arabicPeriod"/>
            </a:pPr>
            <a:r>
              <a:rPr lang="en-US" dirty="0" smtClean="0"/>
              <a:t>First, drag the “Conference” dimension into the “Rows” bar, and the “College Wins” into the columns. Hit the drop down on the “College Wins” and select “Sum.”</a:t>
            </a:r>
          </a:p>
          <a:p>
            <a:pPr marL="514350" indent="-514350">
              <a:buFont typeface="+mj-lt"/>
              <a:buAutoNum type="arabicPeriod"/>
            </a:pPr>
            <a:r>
              <a:rPr lang="en-US" dirty="0" smtClean="0"/>
              <a:t>Second, select bar chart on the right hand side. </a:t>
            </a:r>
          </a:p>
          <a:p>
            <a:pPr marL="514350" indent="-514350">
              <a:buFont typeface="+mj-lt"/>
              <a:buAutoNum type="arabicPeriod"/>
            </a:pPr>
            <a:r>
              <a:rPr lang="en-US" dirty="0" smtClean="0"/>
              <a:t>To add a little bit of color, drag the “Conference” into the “Color” mark. </a:t>
            </a:r>
            <a:endParaRPr lang="en-US" dirty="0"/>
          </a:p>
        </p:txBody>
      </p:sp>
      <p:sp>
        <p:nvSpPr>
          <p:cNvPr id="4" name="Slide Number Placeholder 3"/>
          <p:cNvSpPr>
            <a:spLocks noGrp="1"/>
          </p:cNvSpPr>
          <p:nvPr>
            <p:ph type="sldNum" sz="quarter" idx="4294967295"/>
          </p:nvPr>
        </p:nvSpPr>
        <p:spPr/>
        <p:txBody>
          <a:bodyPr/>
          <a:lstStyle/>
          <a:p>
            <a:fld id="{7087DBF3-3FCB-49E6-AF23-65C9924601B6}" type="slidenum">
              <a:rPr lang="en-US" smtClean="0"/>
              <a:t>36</a:t>
            </a:fld>
            <a:endParaRPr lang="en-US"/>
          </a:p>
        </p:txBody>
      </p:sp>
      <p:pic>
        <p:nvPicPr>
          <p:cNvPr id="6" name="Picture 5"/>
          <p:cNvPicPr>
            <a:picLocks noChangeAspect="1"/>
          </p:cNvPicPr>
          <p:nvPr/>
        </p:nvPicPr>
        <p:blipFill>
          <a:blip r:embed="rId2"/>
          <a:stretch>
            <a:fillRect/>
          </a:stretch>
        </p:blipFill>
        <p:spPr>
          <a:xfrm>
            <a:off x="2073442" y="581630"/>
            <a:ext cx="8045116" cy="3692134"/>
          </a:xfrm>
          <a:prstGeom prst="rect">
            <a:avLst/>
          </a:prstGeom>
        </p:spPr>
      </p:pic>
      <p:sp>
        <p:nvSpPr>
          <p:cNvPr id="7" name="Rectangle 6"/>
          <p:cNvSpPr/>
          <p:nvPr/>
        </p:nvSpPr>
        <p:spPr>
          <a:xfrm>
            <a:off x="2073448" y="1572129"/>
            <a:ext cx="1102889" cy="13635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926310" y="505330"/>
            <a:ext cx="1102889" cy="58523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871284" y="2374231"/>
            <a:ext cx="497304" cy="31252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620757" y="611449"/>
            <a:ext cx="322917" cy="369332"/>
          </a:xfrm>
          <a:prstGeom prst="rect">
            <a:avLst/>
          </a:prstGeom>
          <a:noFill/>
        </p:spPr>
        <p:txBody>
          <a:bodyPr wrap="square" rtlCol="0">
            <a:spAutoFit/>
          </a:bodyPr>
          <a:lstStyle/>
          <a:p>
            <a:r>
              <a:rPr lang="en-US" b="1" dirty="0" smtClean="0">
                <a:solidFill>
                  <a:srgbClr val="FF0000"/>
                </a:solidFill>
              </a:rPr>
              <a:t>1</a:t>
            </a:r>
            <a:endParaRPr lang="en-US" b="1" dirty="0">
              <a:solidFill>
                <a:srgbClr val="FF0000"/>
              </a:solidFill>
            </a:endParaRPr>
          </a:p>
        </p:txBody>
      </p:sp>
      <p:sp>
        <p:nvSpPr>
          <p:cNvPr id="11" name="TextBox 10"/>
          <p:cNvSpPr txBox="1"/>
          <p:nvPr/>
        </p:nvSpPr>
        <p:spPr>
          <a:xfrm>
            <a:off x="1783936" y="1822627"/>
            <a:ext cx="322917" cy="369332"/>
          </a:xfrm>
          <a:prstGeom prst="rect">
            <a:avLst/>
          </a:prstGeom>
          <a:noFill/>
        </p:spPr>
        <p:txBody>
          <a:bodyPr wrap="square" rtlCol="0">
            <a:spAutoFit/>
          </a:bodyPr>
          <a:lstStyle/>
          <a:p>
            <a:r>
              <a:rPr lang="en-US" b="1" dirty="0" smtClean="0">
                <a:solidFill>
                  <a:srgbClr val="FF0000"/>
                </a:solidFill>
              </a:rPr>
              <a:t>3</a:t>
            </a:r>
            <a:endParaRPr lang="en-US" b="1" dirty="0">
              <a:solidFill>
                <a:srgbClr val="FF0000"/>
              </a:solidFill>
            </a:endParaRPr>
          </a:p>
        </p:txBody>
      </p:sp>
      <p:sp>
        <p:nvSpPr>
          <p:cNvPr id="12" name="TextBox 11"/>
          <p:cNvSpPr txBox="1"/>
          <p:nvPr/>
        </p:nvSpPr>
        <p:spPr>
          <a:xfrm>
            <a:off x="8609849" y="2360035"/>
            <a:ext cx="322917" cy="369332"/>
          </a:xfrm>
          <a:prstGeom prst="rect">
            <a:avLst/>
          </a:prstGeom>
          <a:noFill/>
        </p:spPr>
        <p:txBody>
          <a:bodyPr wrap="square" rtlCol="0">
            <a:spAutoFit/>
          </a:bodyPr>
          <a:lstStyle/>
          <a:p>
            <a:r>
              <a:rPr lang="en-US" b="1" dirty="0" smtClean="0">
                <a:solidFill>
                  <a:srgbClr val="FF0000"/>
                </a:solidFill>
              </a:rPr>
              <a:t>2</a:t>
            </a:r>
            <a:endParaRPr lang="en-US" b="1" dirty="0">
              <a:solidFill>
                <a:srgbClr val="FF0000"/>
              </a:solidFill>
            </a:endParaRPr>
          </a:p>
        </p:txBody>
      </p:sp>
    </p:spTree>
    <p:extLst>
      <p:ext uri="{BB962C8B-B14F-4D97-AF65-F5344CB8AC3E}">
        <p14:creationId xmlns:p14="http://schemas.microsoft.com/office/powerpoint/2010/main" val="33941897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225"/>
            <a:ext cx="10515600" cy="1325563"/>
          </a:xfrm>
        </p:spPr>
        <p:txBody>
          <a:bodyPr/>
          <a:lstStyle/>
          <a:p>
            <a:r>
              <a:rPr lang="en-US" dirty="0" smtClean="0"/>
              <a:t>Creating a Word Cloud</a:t>
            </a:r>
            <a:endParaRPr lang="en-US" dirty="0"/>
          </a:p>
        </p:txBody>
      </p:sp>
      <p:sp>
        <p:nvSpPr>
          <p:cNvPr id="3" name="Content Placeholder 2"/>
          <p:cNvSpPr>
            <a:spLocks noGrp="1"/>
          </p:cNvSpPr>
          <p:nvPr>
            <p:ph idx="1"/>
          </p:nvPr>
        </p:nvSpPr>
        <p:spPr>
          <a:xfrm>
            <a:off x="838200" y="3908178"/>
            <a:ext cx="10763250" cy="2625972"/>
          </a:xfrm>
        </p:spPr>
        <p:txBody>
          <a:bodyPr>
            <a:noAutofit/>
          </a:bodyPr>
          <a:lstStyle/>
          <a:p>
            <a:r>
              <a:rPr lang="en-US" sz="2400" dirty="0" smtClean="0"/>
              <a:t>Suppose now we want to get a general sense of the most popular conferences in terms of player enrollment is concerned. A word cloud is a great way to visually represent this. </a:t>
            </a:r>
          </a:p>
          <a:p>
            <a:pPr marL="514350" indent="-514350">
              <a:buFont typeface="+mj-lt"/>
              <a:buAutoNum type="arabicPeriod"/>
            </a:pPr>
            <a:r>
              <a:rPr lang="en-US" sz="2400" dirty="0" smtClean="0"/>
              <a:t>First, switch the “Marks” option to “Text”. </a:t>
            </a:r>
          </a:p>
          <a:p>
            <a:pPr marL="514350" indent="-514350">
              <a:buFont typeface="+mj-lt"/>
              <a:buAutoNum type="arabicPeriod"/>
            </a:pPr>
            <a:r>
              <a:rPr lang="en-US" sz="2400" dirty="0" smtClean="0"/>
              <a:t>Second, drag the “Conference” dimension into the “Text” marks box. </a:t>
            </a:r>
          </a:p>
          <a:p>
            <a:pPr marL="971550" lvl="1" indent="-514350">
              <a:buFont typeface="+mj-lt"/>
              <a:buAutoNum type="arabicPeriod"/>
            </a:pPr>
            <a:r>
              <a:rPr lang="en-US" sz="2000" dirty="0" smtClean="0"/>
              <a:t>Then drag the “Conference” dimension into the “Size” marks box.</a:t>
            </a:r>
          </a:p>
          <a:p>
            <a:pPr marL="971550" lvl="1" indent="-514350">
              <a:buFont typeface="+mj-lt"/>
              <a:buAutoNum type="arabicPeriod"/>
            </a:pPr>
            <a:r>
              <a:rPr lang="en-US" sz="2000" dirty="0" smtClean="0"/>
              <a:t>Adjust the measurement on this by hitting the drop down and selecting “Measure (Count)”</a:t>
            </a:r>
          </a:p>
          <a:p>
            <a:pPr lvl="1"/>
            <a:endParaRPr lang="en-US" sz="2000" dirty="0"/>
          </a:p>
        </p:txBody>
      </p:sp>
      <p:sp>
        <p:nvSpPr>
          <p:cNvPr id="4" name="Slide Number Placeholder 3"/>
          <p:cNvSpPr>
            <a:spLocks noGrp="1"/>
          </p:cNvSpPr>
          <p:nvPr>
            <p:ph type="sldNum" sz="quarter" idx="4294967295"/>
          </p:nvPr>
        </p:nvSpPr>
        <p:spPr/>
        <p:txBody>
          <a:bodyPr/>
          <a:lstStyle/>
          <a:p>
            <a:fld id="{7087DBF3-3FCB-49E6-AF23-65C9924601B6}" type="slidenum">
              <a:rPr lang="en-US" smtClean="0"/>
              <a:t>37</a:t>
            </a:fld>
            <a:endParaRPr lang="en-US"/>
          </a:p>
        </p:txBody>
      </p:sp>
      <p:pic>
        <p:nvPicPr>
          <p:cNvPr id="6" name="Picture 5"/>
          <p:cNvPicPr>
            <a:picLocks noChangeAspect="1"/>
          </p:cNvPicPr>
          <p:nvPr/>
        </p:nvPicPr>
        <p:blipFill>
          <a:blip r:embed="rId2"/>
          <a:stretch>
            <a:fillRect/>
          </a:stretch>
        </p:blipFill>
        <p:spPr>
          <a:xfrm>
            <a:off x="2086227" y="1039144"/>
            <a:ext cx="7362573" cy="2829509"/>
          </a:xfrm>
          <a:prstGeom prst="rect">
            <a:avLst/>
          </a:prstGeom>
        </p:spPr>
      </p:pic>
      <p:sp>
        <p:nvSpPr>
          <p:cNvPr id="7" name="Rectangle 6"/>
          <p:cNvSpPr/>
          <p:nvPr/>
        </p:nvSpPr>
        <p:spPr>
          <a:xfrm>
            <a:off x="2105532" y="1253792"/>
            <a:ext cx="1102889" cy="1666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113554" y="2144130"/>
            <a:ext cx="1102889" cy="4411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783936" y="2210140"/>
            <a:ext cx="322917" cy="369332"/>
          </a:xfrm>
          <a:prstGeom prst="rect">
            <a:avLst/>
          </a:prstGeom>
          <a:noFill/>
        </p:spPr>
        <p:txBody>
          <a:bodyPr wrap="square" rtlCol="0">
            <a:spAutoFit/>
          </a:bodyPr>
          <a:lstStyle/>
          <a:p>
            <a:r>
              <a:rPr lang="en-US" b="1" dirty="0" smtClean="0">
                <a:solidFill>
                  <a:srgbClr val="FF0000"/>
                </a:solidFill>
              </a:rPr>
              <a:t>2</a:t>
            </a:r>
            <a:endParaRPr lang="en-US" b="1" dirty="0">
              <a:solidFill>
                <a:srgbClr val="FF0000"/>
              </a:solidFill>
            </a:endParaRPr>
          </a:p>
        </p:txBody>
      </p:sp>
      <p:sp>
        <p:nvSpPr>
          <p:cNvPr id="10" name="TextBox 9"/>
          <p:cNvSpPr txBox="1"/>
          <p:nvPr/>
        </p:nvSpPr>
        <p:spPr>
          <a:xfrm>
            <a:off x="1775916" y="1143340"/>
            <a:ext cx="322917" cy="369332"/>
          </a:xfrm>
          <a:prstGeom prst="rect">
            <a:avLst/>
          </a:prstGeom>
          <a:noFill/>
        </p:spPr>
        <p:txBody>
          <a:bodyPr wrap="square" rtlCol="0">
            <a:spAutoFit/>
          </a:bodyPr>
          <a:lstStyle/>
          <a:p>
            <a:r>
              <a:rPr lang="en-US" b="1" dirty="0" smtClean="0">
                <a:solidFill>
                  <a:srgbClr val="FF0000"/>
                </a:solidFill>
              </a:rPr>
              <a:t>1</a:t>
            </a:r>
            <a:endParaRPr lang="en-US" b="1" dirty="0">
              <a:solidFill>
                <a:srgbClr val="FF0000"/>
              </a:solidFill>
            </a:endParaRPr>
          </a:p>
        </p:txBody>
      </p:sp>
    </p:spTree>
    <p:extLst>
      <p:ext uri="{BB962C8B-B14F-4D97-AF65-F5344CB8AC3E}">
        <p14:creationId xmlns:p14="http://schemas.microsoft.com/office/powerpoint/2010/main" val="31787504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a Geospatial Visualization</a:t>
            </a:r>
            <a:endParaRPr lang="en-US" dirty="0"/>
          </a:p>
        </p:txBody>
      </p:sp>
      <p:sp>
        <p:nvSpPr>
          <p:cNvPr id="3" name="Content Placeholder 2"/>
          <p:cNvSpPr>
            <a:spLocks noGrp="1"/>
          </p:cNvSpPr>
          <p:nvPr>
            <p:ph idx="1"/>
          </p:nvPr>
        </p:nvSpPr>
        <p:spPr>
          <a:xfrm>
            <a:off x="685800" y="1825625"/>
            <a:ext cx="4737100" cy="4351338"/>
          </a:xfrm>
        </p:spPr>
        <p:txBody>
          <a:bodyPr>
            <a:noAutofit/>
          </a:bodyPr>
          <a:lstStyle/>
          <a:p>
            <a:r>
              <a:rPr lang="en-US" sz="2400" dirty="0" smtClean="0"/>
              <a:t>Consider now that we are interested in the birthplaces of all of the NFL players. </a:t>
            </a:r>
          </a:p>
          <a:p>
            <a:r>
              <a:rPr lang="en-US" sz="2400" dirty="0" smtClean="0"/>
              <a:t>We can easily create a map representation. </a:t>
            </a:r>
          </a:p>
          <a:p>
            <a:pPr marL="514350" indent="-514350">
              <a:buFont typeface="+mj-lt"/>
              <a:buAutoNum type="arabicPeriod"/>
            </a:pPr>
            <a:r>
              <a:rPr lang="en-US" sz="2400" dirty="0" smtClean="0"/>
              <a:t>Drag the “Longitude” dimension to columns, and “Latitude” dimension to the rows. Select the map visualization. </a:t>
            </a:r>
          </a:p>
          <a:p>
            <a:pPr marL="514350" indent="-514350">
              <a:buFont typeface="+mj-lt"/>
              <a:buAutoNum type="arabicPeriod"/>
            </a:pPr>
            <a:r>
              <a:rPr lang="en-US" sz="2400" dirty="0" smtClean="0"/>
              <a:t>Add in some color by dragging the “Birth Zip Code” into the “Color” Marks.</a:t>
            </a:r>
            <a:endParaRPr lang="en-US" sz="2400" dirty="0"/>
          </a:p>
        </p:txBody>
      </p:sp>
      <p:sp>
        <p:nvSpPr>
          <p:cNvPr id="4" name="Slide Number Placeholder 3"/>
          <p:cNvSpPr>
            <a:spLocks noGrp="1"/>
          </p:cNvSpPr>
          <p:nvPr>
            <p:ph type="sldNum" sz="quarter" idx="4294967295"/>
          </p:nvPr>
        </p:nvSpPr>
        <p:spPr/>
        <p:txBody>
          <a:bodyPr/>
          <a:lstStyle/>
          <a:p>
            <a:fld id="{7087DBF3-3FCB-49E6-AF23-65C9924601B6}" type="slidenum">
              <a:rPr lang="en-US" smtClean="0"/>
              <a:t>38</a:t>
            </a:fld>
            <a:endParaRPr lang="en-US"/>
          </a:p>
        </p:txBody>
      </p:sp>
      <p:pic>
        <p:nvPicPr>
          <p:cNvPr id="5" name="Picture 4"/>
          <p:cNvPicPr>
            <a:picLocks noChangeAspect="1"/>
          </p:cNvPicPr>
          <p:nvPr/>
        </p:nvPicPr>
        <p:blipFill>
          <a:blip r:embed="rId2"/>
          <a:stretch>
            <a:fillRect/>
          </a:stretch>
        </p:blipFill>
        <p:spPr>
          <a:xfrm>
            <a:off x="5534525" y="1870075"/>
            <a:ext cx="6384257" cy="3851785"/>
          </a:xfrm>
          <a:prstGeom prst="rect">
            <a:avLst/>
          </a:prstGeom>
        </p:spPr>
      </p:pic>
      <p:sp>
        <p:nvSpPr>
          <p:cNvPr id="6" name="TextBox 5"/>
          <p:cNvSpPr txBox="1"/>
          <p:nvPr/>
        </p:nvSpPr>
        <p:spPr>
          <a:xfrm>
            <a:off x="8633915" y="1902835"/>
            <a:ext cx="322917" cy="369332"/>
          </a:xfrm>
          <a:prstGeom prst="rect">
            <a:avLst/>
          </a:prstGeom>
          <a:noFill/>
        </p:spPr>
        <p:txBody>
          <a:bodyPr wrap="square" rtlCol="0">
            <a:spAutoFit/>
          </a:bodyPr>
          <a:lstStyle/>
          <a:p>
            <a:r>
              <a:rPr lang="en-US" b="1" dirty="0" smtClean="0">
                <a:solidFill>
                  <a:srgbClr val="FF0000"/>
                </a:solidFill>
              </a:rPr>
              <a:t>1</a:t>
            </a:r>
            <a:endParaRPr lang="en-US" b="1" dirty="0">
              <a:solidFill>
                <a:srgbClr val="FF0000"/>
              </a:solidFill>
            </a:endParaRPr>
          </a:p>
        </p:txBody>
      </p:sp>
      <p:sp>
        <p:nvSpPr>
          <p:cNvPr id="7" name="Rectangle 6"/>
          <p:cNvSpPr/>
          <p:nvPr/>
        </p:nvSpPr>
        <p:spPr>
          <a:xfrm>
            <a:off x="7476129" y="1877430"/>
            <a:ext cx="1157786" cy="4411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533029" y="4058655"/>
            <a:ext cx="1157786" cy="2466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767015" y="4011035"/>
            <a:ext cx="322917" cy="369332"/>
          </a:xfrm>
          <a:prstGeom prst="rect">
            <a:avLst/>
          </a:prstGeom>
          <a:noFill/>
        </p:spPr>
        <p:txBody>
          <a:bodyPr wrap="square" rtlCol="0">
            <a:spAutoFit/>
          </a:bodyPr>
          <a:lstStyle/>
          <a:p>
            <a:r>
              <a:rPr lang="en-US" b="1" dirty="0">
                <a:solidFill>
                  <a:srgbClr val="FF0000"/>
                </a:solidFill>
              </a:rPr>
              <a:t>2</a:t>
            </a:r>
          </a:p>
        </p:txBody>
      </p:sp>
    </p:spTree>
    <p:extLst>
      <p:ext uri="{BB962C8B-B14F-4D97-AF65-F5344CB8AC3E}">
        <p14:creationId xmlns:p14="http://schemas.microsoft.com/office/powerpoint/2010/main" val="109733012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Combining Visualizations into a Dashboard</a:t>
            </a:r>
            <a:endParaRPr lang="en-US" dirty="0"/>
          </a:p>
        </p:txBody>
      </p:sp>
      <p:sp>
        <p:nvSpPr>
          <p:cNvPr id="3" name="Content Placeholder 2"/>
          <p:cNvSpPr>
            <a:spLocks noGrp="1"/>
          </p:cNvSpPr>
          <p:nvPr>
            <p:ph idx="1"/>
          </p:nvPr>
        </p:nvSpPr>
        <p:spPr>
          <a:xfrm>
            <a:off x="838200" y="1825625"/>
            <a:ext cx="4267200" cy="4351338"/>
          </a:xfrm>
        </p:spPr>
        <p:txBody>
          <a:bodyPr>
            <a:normAutofit/>
          </a:bodyPr>
          <a:lstStyle/>
          <a:p>
            <a:r>
              <a:rPr lang="en-US" sz="2400" dirty="0" smtClean="0"/>
              <a:t>To tell a more comprehensive story, we can create a dashboard combining all of the visualizations.</a:t>
            </a:r>
          </a:p>
          <a:p>
            <a:pPr lvl="1"/>
            <a:endParaRPr lang="en-US" sz="2000" dirty="0" smtClean="0"/>
          </a:p>
          <a:p>
            <a:r>
              <a:rPr lang="en-US" sz="2400" dirty="0" smtClean="0"/>
              <a:t>Simply open a dashboard view and start dragging sheets into the dashboard. </a:t>
            </a:r>
          </a:p>
          <a:p>
            <a:pPr lvl="1"/>
            <a:endParaRPr lang="en-US" sz="2000" dirty="0" smtClean="0"/>
          </a:p>
          <a:p>
            <a:r>
              <a:rPr lang="en-US" sz="2400" dirty="0" smtClean="0"/>
              <a:t>You can format and add filters into the dashboard as you wish. </a:t>
            </a:r>
            <a:endParaRPr lang="en-US" sz="2400" dirty="0"/>
          </a:p>
        </p:txBody>
      </p:sp>
      <p:sp>
        <p:nvSpPr>
          <p:cNvPr id="4" name="Slide Number Placeholder 3"/>
          <p:cNvSpPr>
            <a:spLocks noGrp="1"/>
          </p:cNvSpPr>
          <p:nvPr>
            <p:ph type="sldNum" sz="quarter" idx="4294967295"/>
          </p:nvPr>
        </p:nvSpPr>
        <p:spPr/>
        <p:txBody>
          <a:bodyPr/>
          <a:lstStyle/>
          <a:p>
            <a:fld id="{7087DBF3-3FCB-49E6-AF23-65C9924601B6}" type="slidenum">
              <a:rPr lang="en-US" smtClean="0"/>
              <a:t>39</a:t>
            </a:fld>
            <a:endParaRPr lang="en-US"/>
          </a:p>
        </p:txBody>
      </p:sp>
      <p:pic>
        <p:nvPicPr>
          <p:cNvPr id="5" name="Picture 4"/>
          <p:cNvPicPr>
            <a:picLocks noChangeAspect="1"/>
          </p:cNvPicPr>
          <p:nvPr/>
        </p:nvPicPr>
        <p:blipFill rotWithShape="1">
          <a:blip r:embed="rId2"/>
          <a:srcRect r="2992"/>
          <a:stretch/>
        </p:blipFill>
        <p:spPr>
          <a:xfrm>
            <a:off x="5216017" y="2058989"/>
            <a:ext cx="6975983" cy="3567112"/>
          </a:xfrm>
          <a:prstGeom prst="rect">
            <a:avLst/>
          </a:prstGeom>
        </p:spPr>
      </p:pic>
      <p:sp>
        <p:nvSpPr>
          <p:cNvPr id="6" name="Rectangle 5"/>
          <p:cNvSpPr/>
          <p:nvPr/>
        </p:nvSpPr>
        <p:spPr>
          <a:xfrm>
            <a:off x="5216017" y="2159000"/>
            <a:ext cx="473583" cy="3302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a:stCxn id="6" idx="3"/>
          </p:cNvCxnSpPr>
          <p:nvPr/>
        </p:nvCxnSpPr>
        <p:spPr>
          <a:xfrm>
            <a:off x="5689600" y="2324100"/>
            <a:ext cx="927100" cy="26511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689600" y="2324100"/>
            <a:ext cx="3771900" cy="1651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6" idx="3"/>
          </p:cNvCxnSpPr>
          <p:nvPr/>
        </p:nvCxnSpPr>
        <p:spPr>
          <a:xfrm>
            <a:off x="5689600" y="2324100"/>
            <a:ext cx="2247900" cy="18542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48209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CTI process</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4294967295"/>
          </p:nvPr>
        </p:nvSpPr>
        <p:spPr/>
        <p:txBody>
          <a:bodyPr/>
          <a:lstStyle/>
          <a:p>
            <a:fld id="{AFC23BC9-38C6-47D7-9ABB-879315865BC4}" type="slidenum">
              <a:rPr lang="en-US" smtClean="0"/>
              <a:t>4</a:t>
            </a:fld>
            <a:endParaRPr lang="en-US"/>
          </a:p>
        </p:txBody>
      </p:sp>
      <p:graphicFrame>
        <p:nvGraphicFramePr>
          <p:cNvPr id="5" name="Content Placeholder 4"/>
          <p:cNvGraphicFramePr>
            <a:graphicFrameLocks/>
          </p:cNvGraphicFramePr>
          <p:nvPr>
            <p:extLst/>
          </p:nvPr>
        </p:nvGraphicFramePr>
        <p:xfrm>
          <a:off x="288919" y="1376416"/>
          <a:ext cx="11614167" cy="48092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4143054" y="6261952"/>
            <a:ext cx="3905895" cy="400110"/>
          </a:xfrm>
          <a:prstGeom prst="rect">
            <a:avLst/>
          </a:prstGeom>
          <a:noFill/>
        </p:spPr>
        <p:txBody>
          <a:bodyPr wrap="square" rtlCol="0">
            <a:spAutoFit/>
          </a:bodyPr>
          <a:lstStyle/>
          <a:p>
            <a:pPr algn="ctr"/>
            <a:r>
              <a:rPr lang="en-US" sz="2000" b="1" dirty="0" smtClean="0"/>
              <a:t>Four </a:t>
            </a:r>
            <a:r>
              <a:rPr lang="en-US" sz="2000" b="1" dirty="0"/>
              <a:t>phased CTI Lifecycle</a:t>
            </a:r>
          </a:p>
        </p:txBody>
      </p:sp>
      <p:sp>
        <p:nvSpPr>
          <p:cNvPr id="7" name="Right Arrow 6"/>
          <p:cNvSpPr/>
          <p:nvPr/>
        </p:nvSpPr>
        <p:spPr>
          <a:xfrm>
            <a:off x="2762055" y="1970203"/>
            <a:ext cx="584461" cy="484632"/>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8" name="Right Arrow 7"/>
          <p:cNvSpPr/>
          <p:nvPr/>
        </p:nvSpPr>
        <p:spPr>
          <a:xfrm>
            <a:off x="5825762" y="1970203"/>
            <a:ext cx="584461" cy="484632"/>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9" name="Right Arrow 8"/>
          <p:cNvSpPr/>
          <p:nvPr/>
        </p:nvSpPr>
        <p:spPr>
          <a:xfrm>
            <a:off x="8872190" y="1971771"/>
            <a:ext cx="584461" cy="484632"/>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10" name="Rectangle 9"/>
          <p:cNvSpPr/>
          <p:nvPr/>
        </p:nvSpPr>
        <p:spPr>
          <a:xfrm>
            <a:off x="6394612" y="1606528"/>
            <a:ext cx="2479246" cy="437136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841592" y="6409668"/>
            <a:ext cx="1349537" cy="369332"/>
          </a:xfrm>
          <a:prstGeom prst="rect">
            <a:avLst/>
          </a:prstGeom>
          <a:noFill/>
        </p:spPr>
        <p:txBody>
          <a:bodyPr wrap="none" rtlCol="0">
            <a:spAutoFit/>
          </a:bodyPr>
          <a:lstStyle/>
          <a:p>
            <a:r>
              <a:rPr lang="en-US" b="1" dirty="0" smtClean="0"/>
              <a:t>We are here</a:t>
            </a:r>
            <a:endParaRPr lang="en-US" b="1" dirty="0"/>
          </a:p>
        </p:txBody>
      </p:sp>
      <p:cxnSp>
        <p:nvCxnSpPr>
          <p:cNvPr id="13" name="Straight Arrow Connector 12"/>
          <p:cNvCxnSpPr>
            <a:stCxn id="6" idx="3"/>
          </p:cNvCxnSpPr>
          <p:nvPr/>
        </p:nvCxnSpPr>
        <p:spPr>
          <a:xfrm flipH="1" flipV="1">
            <a:off x="7634235" y="6014697"/>
            <a:ext cx="414714" cy="4473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9423835" y="1606527"/>
            <a:ext cx="2479246" cy="437136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0779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Further Examples </a:t>
            </a:r>
            <a:endParaRPr lang="en-US" dirty="0"/>
          </a:p>
        </p:txBody>
      </p:sp>
      <p:sp>
        <p:nvSpPr>
          <p:cNvPr id="3" name="Content Placeholder 2"/>
          <p:cNvSpPr>
            <a:spLocks noGrp="1"/>
          </p:cNvSpPr>
          <p:nvPr>
            <p:ph idx="1"/>
          </p:nvPr>
        </p:nvSpPr>
        <p:spPr/>
        <p:txBody>
          <a:bodyPr/>
          <a:lstStyle/>
          <a:p>
            <a:r>
              <a:rPr lang="en-US" dirty="0" smtClean="0"/>
              <a:t>It is useful to explore other Tableau visualizations to get ideas. </a:t>
            </a:r>
          </a:p>
          <a:p>
            <a:pPr lvl="1"/>
            <a:r>
              <a:rPr lang="en-US" dirty="0">
                <a:hlinkClick r:id="rId2"/>
              </a:rPr>
              <a:t>https://</a:t>
            </a:r>
            <a:r>
              <a:rPr lang="en-US" dirty="0" smtClean="0">
                <a:hlinkClick r:id="rId2"/>
              </a:rPr>
              <a:t>public.tableau.com/s/gallery</a:t>
            </a:r>
            <a:r>
              <a:rPr lang="en-US" dirty="0" smtClean="0"/>
              <a:t> contains many great visualizations. </a:t>
            </a:r>
          </a:p>
        </p:txBody>
      </p:sp>
      <p:sp>
        <p:nvSpPr>
          <p:cNvPr id="4" name="Slide Number Placeholder 3"/>
          <p:cNvSpPr>
            <a:spLocks noGrp="1"/>
          </p:cNvSpPr>
          <p:nvPr>
            <p:ph type="sldNum" sz="quarter" idx="4294967295"/>
          </p:nvPr>
        </p:nvSpPr>
        <p:spPr/>
        <p:txBody>
          <a:bodyPr/>
          <a:lstStyle/>
          <a:p>
            <a:fld id="{7087DBF3-3FCB-49E6-AF23-65C9924601B6}" type="slidenum">
              <a:rPr lang="en-US" smtClean="0"/>
              <a:t>40</a:t>
            </a:fld>
            <a:endParaRPr lang="en-US"/>
          </a:p>
        </p:txBody>
      </p:sp>
      <p:pic>
        <p:nvPicPr>
          <p:cNvPr id="5" name="Picture 4"/>
          <p:cNvPicPr>
            <a:picLocks noChangeAspect="1"/>
          </p:cNvPicPr>
          <p:nvPr/>
        </p:nvPicPr>
        <p:blipFill>
          <a:blip r:embed="rId3"/>
          <a:stretch>
            <a:fillRect/>
          </a:stretch>
        </p:blipFill>
        <p:spPr>
          <a:xfrm>
            <a:off x="242887" y="3059112"/>
            <a:ext cx="3744913" cy="2161553"/>
          </a:xfrm>
          <a:prstGeom prst="rect">
            <a:avLst/>
          </a:prstGeom>
        </p:spPr>
      </p:pic>
      <p:pic>
        <p:nvPicPr>
          <p:cNvPr id="6" name="Picture 5"/>
          <p:cNvPicPr>
            <a:picLocks noChangeAspect="1"/>
          </p:cNvPicPr>
          <p:nvPr/>
        </p:nvPicPr>
        <p:blipFill>
          <a:blip r:embed="rId4"/>
          <a:stretch>
            <a:fillRect/>
          </a:stretch>
        </p:blipFill>
        <p:spPr>
          <a:xfrm>
            <a:off x="4270375" y="3059112"/>
            <a:ext cx="3669411" cy="2161553"/>
          </a:xfrm>
          <a:prstGeom prst="rect">
            <a:avLst/>
          </a:prstGeom>
        </p:spPr>
      </p:pic>
      <p:pic>
        <p:nvPicPr>
          <p:cNvPr id="7" name="Picture 6"/>
          <p:cNvPicPr>
            <a:picLocks noChangeAspect="1"/>
          </p:cNvPicPr>
          <p:nvPr/>
        </p:nvPicPr>
        <p:blipFill>
          <a:blip r:embed="rId5"/>
          <a:stretch>
            <a:fillRect/>
          </a:stretch>
        </p:blipFill>
        <p:spPr>
          <a:xfrm>
            <a:off x="8199438" y="3059112"/>
            <a:ext cx="3772013" cy="2157984"/>
          </a:xfrm>
          <a:prstGeom prst="rect">
            <a:avLst/>
          </a:prstGeom>
        </p:spPr>
      </p:pic>
      <p:sp>
        <p:nvSpPr>
          <p:cNvPr id="8" name="TextBox 7"/>
          <p:cNvSpPr txBox="1"/>
          <p:nvPr/>
        </p:nvSpPr>
        <p:spPr>
          <a:xfrm>
            <a:off x="1131605" y="5194300"/>
            <a:ext cx="1970026" cy="369332"/>
          </a:xfrm>
          <a:prstGeom prst="rect">
            <a:avLst/>
          </a:prstGeom>
          <a:noFill/>
        </p:spPr>
        <p:txBody>
          <a:bodyPr wrap="none" rtlCol="0">
            <a:spAutoFit/>
          </a:bodyPr>
          <a:lstStyle/>
          <a:p>
            <a:pPr algn="ctr"/>
            <a:r>
              <a:rPr lang="en-US" b="1" dirty="0" smtClean="0">
                <a:hlinkClick r:id="rId6"/>
              </a:rPr>
              <a:t>Endangered Safari</a:t>
            </a:r>
            <a:endParaRPr lang="en-US" b="1" dirty="0" smtClean="0"/>
          </a:p>
        </p:txBody>
      </p:sp>
      <p:sp>
        <p:nvSpPr>
          <p:cNvPr id="9" name="TextBox 8"/>
          <p:cNvSpPr txBox="1"/>
          <p:nvPr/>
        </p:nvSpPr>
        <p:spPr>
          <a:xfrm>
            <a:off x="4390509" y="5222240"/>
            <a:ext cx="3554819" cy="369332"/>
          </a:xfrm>
          <a:prstGeom prst="rect">
            <a:avLst/>
          </a:prstGeom>
          <a:noFill/>
        </p:spPr>
        <p:txBody>
          <a:bodyPr wrap="none" rtlCol="0">
            <a:spAutoFit/>
          </a:bodyPr>
          <a:lstStyle/>
          <a:p>
            <a:pPr algn="ctr"/>
            <a:r>
              <a:rPr lang="en-US" b="1" dirty="0" smtClean="0">
                <a:hlinkClick r:id="rId7"/>
              </a:rPr>
              <a:t>US Flights Delayed by Precipitation</a:t>
            </a:r>
            <a:r>
              <a:rPr lang="en-US" b="1" dirty="0" smtClean="0"/>
              <a:t> </a:t>
            </a:r>
          </a:p>
        </p:txBody>
      </p:sp>
      <p:sp>
        <p:nvSpPr>
          <p:cNvPr id="10" name="TextBox 9"/>
          <p:cNvSpPr txBox="1"/>
          <p:nvPr/>
        </p:nvSpPr>
        <p:spPr>
          <a:xfrm>
            <a:off x="8706359" y="5201920"/>
            <a:ext cx="2817438" cy="369332"/>
          </a:xfrm>
          <a:prstGeom prst="rect">
            <a:avLst/>
          </a:prstGeom>
          <a:noFill/>
        </p:spPr>
        <p:txBody>
          <a:bodyPr wrap="none" rtlCol="0">
            <a:spAutoFit/>
          </a:bodyPr>
          <a:lstStyle/>
          <a:p>
            <a:pPr algn="ctr"/>
            <a:r>
              <a:rPr lang="en-US" b="1" dirty="0" smtClean="0">
                <a:hlinkClick r:id="rId8"/>
              </a:rPr>
              <a:t>Domestic Violence in Spain</a:t>
            </a:r>
            <a:endParaRPr lang="en-US" b="1" dirty="0" smtClean="0"/>
          </a:p>
        </p:txBody>
      </p:sp>
    </p:spTree>
    <p:extLst>
      <p:ext uri="{BB962C8B-B14F-4D97-AF65-F5344CB8AC3E}">
        <p14:creationId xmlns:p14="http://schemas.microsoft.com/office/powerpoint/2010/main" val="238528630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Tableau Resources</a:t>
            </a:r>
            <a:endParaRPr lang="en-US" b="1" dirty="0"/>
          </a:p>
        </p:txBody>
      </p:sp>
      <p:sp>
        <p:nvSpPr>
          <p:cNvPr id="3" name="Content Placeholder 2"/>
          <p:cNvSpPr>
            <a:spLocks noGrp="1"/>
          </p:cNvSpPr>
          <p:nvPr>
            <p:ph idx="1"/>
          </p:nvPr>
        </p:nvSpPr>
        <p:spPr/>
        <p:txBody>
          <a:bodyPr>
            <a:normAutofit fontScale="85000" lnSpcReduction="20000"/>
          </a:bodyPr>
          <a:lstStyle/>
          <a:p>
            <a:r>
              <a:rPr lang="en-US" dirty="0" smtClean="0"/>
              <a:t>Gallery of Tableau visualizations:</a:t>
            </a:r>
          </a:p>
          <a:p>
            <a:pPr lvl="1"/>
            <a:r>
              <a:rPr lang="en-US" dirty="0">
                <a:hlinkClick r:id="rId2"/>
              </a:rPr>
              <a:t>https://</a:t>
            </a:r>
            <a:r>
              <a:rPr lang="en-US" dirty="0" smtClean="0">
                <a:hlinkClick r:id="rId2"/>
              </a:rPr>
              <a:t>public.tableau.com/s/gallery</a:t>
            </a:r>
            <a:endParaRPr lang="en-US" dirty="0" smtClean="0"/>
          </a:p>
          <a:p>
            <a:pPr lvl="1"/>
            <a:endParaRPr lang="en-US" dirty="0"/>
          </a:p>
          <a:p>
            <a:r>
              <a:rPr lang="en-US" dirty="0" smtClean="0"/>
              <a:t>Tableau training videos:</a:t>
            </a:r>
          </a:p>
          <a:p>
            <a:pPr lvl="1"/>
            <a:r>
              <a:rPr lang="en-US" dirty="0">
                <a:hlinkClick r:id="rId3"/>
              </a:rPr>
              <a:t>http://</a:t>
            </a:r>
            <a:r>
              <a:rPr lang="en-US" dirty="0" smtClean="0">
                <a:hlinkClick r:id="rId3"/>
              </a:rPr>
              <a:t>www.tableau.com/learn/training</a:t>
            </a:r>
            <a:r>
              <a:rPr lang="en-US" dirty="0" smtClean="0"/>
              <a:t> </a:t>
            </a:r>
          </a:p>
          <a:p>
            <a:pPr lvl="1"/>
            <a:endParaRPr lang="en-US" dirty="0"/>
          </a:p>
          <a:p>
            <a:r>
              <a:rPr lang="en-US" dirty="0" smtClean="0"/>
              <a:t>Sample Tableau data sources:</a:t>
            </a:r>
          </a:p>
          <a:p>
            <a:pPr lvl="1"/>
            <a:r>
              <a:rPr lang="en-US" dirty="0">
                <a:hlinkClick r:id="rId4"/>
              </a:rPr>
              <a:t>https://</a:t>
            </a:r>
            <a:r>
              <a:rPr lang="en-US" dirty="0" smtClean="0">
                <a:hlinkClick r:id="rId4"/>
              </a:rPr>
              <a:t>public.tableau.com/s/resources</a:t>
            </a:r>
            <a:r>
              <a:rPr lang="en-US" dirty="0" smtClean="0"/>
              <a:t>  </a:t>
            </a:r>
          </a:p>
          <a:p>
            <a:pPr lvl="1"/>
            <a:endParaRPr lang="en-US" dirty="0"/>
          </a:p>
          <a:p>
            <a:r>
              <a:rPr lang="en-US" dirty="0" smtClean="0"/>
              <a:t>Reference book:</a:t>
            </a:r>
          </a:p>
          <a:p>
            <a:pPr lvl="1"/>
            <a:r>
              <a:rPr lang="en-US" dirty="0" smtClean="0"/>
              <a:t>Tableau Your Data!: Fast and Easy Visual Analysis with Tableau Software. Daniel Murray, 2</a:t>
            </a:r>
            <a:r>
              <a:rPr lang="en-US" baseline="30000" dirty="0" smtClean="0"/>
              <a:t>nd</a:t>
            </a:r>
            <a:r>
              <a:rPr lang="en-US" dirty="0" smtClean="0"/>
              <a:t> edition, 2015.</a:t>
            </a:r>
          </a:p>
          <a:p>
            <a:pPr lvl="1"/>
            <a:r>
              <a:rPr lang="en-US" dirty="0" smtClean="0"/>
              <a:t>Available online through UA Library</a:t>
            </a:r>
          </a:p>
          <a:p>
            <a:pPr lvl="1"/>
            <a:r>
              <a:rPr lang="en-US" dirty="0"/>
              <a:t>Companion materials: http://tableauyourdata.com/downloads/</a:t>
            </a:r>
          </a:p>
        </p:txBody>
      </p:sp>
      <p:sp>
        <p:nvSpPr>
          <p:cNvPr id="4" name="Slide Number Placeholder 3"/>
          <p:cNvSpPr>
            <a:spLocks noGrp="1"/>
          </p:cNvSpPr>
          <p:nvPr>
            <p:ph type="sldNum" sz="quarter" idx="4294967295"/>
          </p:nvPr>
        </p:nvSpPr>
        <p:spPr/>
        <p:txBody>
          <a:bodyPr/>
          <a:lstStyle/>
          <a:p>
            <a:fld id="{7087DBF3-3FCB-49E6-AF23-65C9924601B6}" type="slidenum">
              <a:rPr lang="en-US" smtClean="0"/>
              <a:t>41</a:t>
            </a:fld>
            <a:endParaRPr lang="en-US"/>
          </a:p>
        </p:txBody>
      </p:sp>
    </p:spTree>
    <p:extLst>
      <p:ext uri="{BB962C8B-B14F-4D97-AF65-F5344CB8AC3E}">
        <p14:creationId xmlns:p14="http://schemas.microsoft.com/office/powerpoint/2010/main" val="24350156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281" y="270431"/>
            <a:ext cx="10515600" cy="1325563"/>
          </a:xfrm>
        </p:spPr>
        <p:txBody>
          <a:bodyPr/>
          <a:lstStyle/>
          <a:p>
            <a:r>
              <a:rPr lang="en-US" dirty="0" smtClean="0"/>
              <a:t>Popular CTI Analytics</a:t>
            </a:r>
            <a:endParaRPr lang="en-US" dirty="0"/>
          </a:p>
        </p:txBody>
      </p:sp>
      <p:graphicFrame>
        <p:nvGraphicFramePr>
          <p:cNvPr id="5" name="Content Placeholder 4"/>
          <p:cNvGraphicFramePr>
            <a:graphicFrameLocks noGrp="1"/>
          </p:cNvGraphicFramePr>
          <p:nvPr>
            <p:ph idx="1"/>
            <p:extLst/>
          </p:nvPr>
        </p:nvGraphicFramePr>
        <p:xfrm>
          <a:off x="393031" y="1223545"/>
          <a:ext cx="11405938" cy="5156200"/>
        </p:xfrm>
        <a:graphic>
          <a:graphicData uri="http://schemas.openxmlformats.org/drawingml/2006/table">
            <a:tbl>
              <a:tblPr firstRow="1" bandRow="1">
                <a:tableStyleId>{5940675A-B579-460E-94D1-54222C63F5DA}</a:tableStyleId>
              </a:tblPr>
              <a:tblGrid>
                <a:gridCol w="1991074">
                  <a:extLst>
                    <a:ext uri="{9D8B030D-6E8A-4147-A177-3AD203B41FA5}">
                      <a16:colId xmlns:a16="http://schemas.microsoft.com/office/drawing/2014/main" val="20000"/>
                    </a:ext>
                  </a:extLst>
                </a:gridCol>
                <a:gridCol w="2353716">
                  <a:extLst>
                    <a:ext uri="{9D8B030D-6E8A-4147-A177-3AD203B41FA5}">
                      <a16:colId xmlns:a16="http://schemas.microsoft.com/office/drawing/2014/main" val="20001"/>
                    </a:ext>
                  </a:extLst>
                </a:gridCol>
                <a:gridCol w="2353716">
                  <a:extLst>
                    <a:ext uri="{9D8B030D-6E8A-4147-A177-3AD203B41FA5}">
                      <a16:colId xmlns:a16="http://schemas.microsoft.com/office/drawing/2014/main" val="20002"/>
                    </a:ext>
                  </a:extLst>
                </a:gridCol>
                <a:gridCol w="2353716">
                  <a:extLst>
                    <a:ext uri="{9D8B030D-6E8A-4147-A177-3AD203B41FA5}">
                      <a16:colId xmlns:a16="http://schemas.microsoft.com/office/drawing/2014/main" val="20003"/>
                    </a:ext>
                  </a:extLst>
                </a:gridCol>
                <a:gridCol w="2353716">
                  <a:extLst>
                    <a:ext uri="{9D8B030D-6E8A-4147-A177-3AD203B41FA5}">
                      <a16:colId xmlns:a16="http://schemas.microsoft.com/office/drawing/2014/main" val="20004"/>
                    </a:ext>
                  </a:extLst>
                </a:gridCol>
              </a:tblGrid>
              <a:tr h="370840">
                <a:tc>
                  <a:txBody>
                    <a:bodyPr/>
                    <a:lstStyle/>
                    <a:p>
                      <a:pPr algn="ctr"/>
                      <a:r>
                        <a:rPr lang="en-US" sz="1600" b="1" dirty="0" smtClean="0"/>
                        <a:t>Analytical Approach</a:t>
                      </a:r>
                      <a:endParaRPr lang="en-US" sz="1600" b="1" dirty="0"/>
                    </a:p>
                  </a:txBody>
                  <a:tcPr anchor="ctr"/>
                </a:tc>
                <a:tc>
                  <a:txBody>
                    <a:bodyPr/>
                    <a:lstStyle/>
                    <a:p>
                      <a:pPr algn="ctr"/>
                      <a:r>
                        <a:rPr lang="en-US" sz="1600" b="1" dirty="0" smtClean="0"/>
                        <a:t>Description</a:t>
                      </a:r>
                      <a:endParaRPr lang="en-US" sz="1600" b="1" dirty="0"/>
                    </a:p>
                  </a:txBody>
                  <a:tcPr anchor="ctr"/>
                </a:tc>
                <a:tc>
                  <a:txBody>
                    <a:bodyPr/>
                    <a:lstStyle/>
                    <a:p>
                      <a:pPr algn="ctr"/>
                      <a:r>
                        <a:rPr lang="en-US" sz="1600" b="1" dirty="0" smtClean="0"/>
                        <a:t>Examples</a:t>
                      </a:r>
                      <a:endParaRPr lang="en-US" sz="1600" b="1" dirty="0"/>
                    </a:p>
                  </a:txBody>
                  <a:tcPr anchor="ctr"/>
                </a:tc>
                <a:tc>
                  <a:txBody>
                    <a:bodyPr/>
                    <a:lstStyle/>
                    <a:p>
                      <a:pPr algn="ctr"/>
                      <a:r>
                        <a:rPr lang="en-US" sz="1600" b="1" dirty="0" smtClean="0"/>
                        <a:t>Value</a:t>
                      </a:r>
                      <a:endParaRPr lang="en-US" sz="1600" b="1" dirty="0"/>
                    </a:p>
                  </a:txBody>
                  <a:tcPr anchor="ctr"/>
                </a:tc>
                <a:tc>
                  <a:txBody>
                    <a:bodyPr/>
                    <a:lstStyle/>
                    <a:p>
                      <a:pPr algn="ctr"/>
                      <a:r>
                        <a:rPr lang="en-US" sz="1600" b="1" dirty="0" smtClean="0"/>
                        <a:t>Major Companies Using</a:t>
                      </a:r>
                      <a:endParaRPr lang="en-US" sz="1600" b="1" dirty="0"/>
                    </a:p>
                  </a:txBody>
                  <a:tcPr anchor="ctr"/>
                </a:tc>
                <a:extLst>
                  <a:ext uri="{0D108BD9-81ED-4DB2-BD59-A6C34878D82A}">
                    <a16:rowId xmlns:a16="http://schemas.microsoft.com/office/drawing/2014/main" val="10000"/>
                  </a:ext>
                </a:extLst>
              </a:tr>
              <a:tr h="370840">
                <a:tc>
                  <a:txBody>
                    <a:bodyPr/>
                    <a:lstStyle/>
                    <a:p>
                      <a:r>
                        <a:rPr lang="en-US" sz="1600" dirty="0" smtClean="0"/>
                        <a:t>Summary Statistics</a:t>
                      </a:r>
                      <a:endParaRPr lang="en-US" sz="1600" dirty="0"/>
                    </a:p>
                  </a:txBody>
                  <a:tcPr/>
                </a:tc>
                <a:tc>
                  <a:txBody>
                    <a:bodyPr/>
                    <a:lstStyle/>
                    <a:p>
                      <a:r>
                        <a:rPr lang="en-US" sz="1600" dirty="0" smtClean="0"/>
                        <a:t>High</a:t>
                      </a:r>
                      <a:r>
                        <a:rPr lang="en-US" sz="1600" baseline="0" dirty="0" smtClean="0"/>
                        <a:t> level summary of collected data</a:t>
                      </a:r>
                      <a:endParaRPr lang="en-US" sz="1600" dirty="0"/>
                    </a:p>
                  </a:txBody>
                  <a:tcPr/>
                </a:tc>
                <a:tc>
                  <a:txBody>
                    <a:bodyPr/>
                    <a:lstStyle/>
                    <a:p>
                      <a:r>
                        <a:rPr lang="en-US" sz="1600" dirty="0" smtClean="0"/>
                        <a:t>Number of blocked IP’s, locations of attacks, counts over time</a:t>
                      </a:r>
                      <a:endParaRPr lang="en-US" sz="1600" dirty="0"/>
                    </a:p>
                  </a:txBody>
                  <a:tcPr/>
                </a:tc>
                <a:tc>
                  <a:txBody>
                    <a:bodyPr/>
                    <a:lstStyle/>
                    <a:p>
                      <a:r>
                        <a:rPr lang="en-US" sz="1600" dirty="0" smtClean="0"/>
                        <a:t>Good overview for</a:t>
                      </a:r>
                      <a:r>
                        <a:rPr lang="en-US" sz="1600" baseline="0" dirty="0" smtClean="0"/>
                        <a:t> executives</a:t>
                      </a:r>
                      <a:endParaRPr lang="en-US" sz="1600" dirty="0"/>
                    </a:p>
                  </a:txBody>
                  <a:tcPr/>
                </a:tc>
                <a:tc>
                  <a:txBody>
                    <a:bodyPr/>
                    <a:lstStyle/>
                    <a:p>
                      <a:r>
                        <a:rPr lang="en-US" sz="1600" dirty="0" smtClean="0"/>
                        <a:t>All</a:t>
                      </a:r>
                      <a:endParaRPr lang="en-US" sz="1600" dirty="0"/>
                    </a:p>
                  </a:txBody>
                  <a:tcPr/>
                </a:tc>
                <a:extLst>
                  <a:ext uri="{0D108BD9-81ED-4DB2-BD59-A6C34878D82A}">
                    <a16:rowId xmlns:a16="http://schemas.microsoft.com/office/drawing/2014/main" val="10001"/>
                  </a:ext>
                </a:extLst>
              </a:tr>
              <a:tr h="370840">
                <a:tc>
                  <a:txBody>
                    <a:bodyPr/>
                    <a:lstStyle/>
                    <a:p>
                      <a:r>
                        <a:rPr lang="en-US" sz="1600" dirty="0" smtClean="0"/>
                        <a:t>Event Correlation</a:t>
                      </a:r>
                      <a:endParaRPr lang="en-US" sz="1600" dirty="0"/>
                    </a:p>
                  </a:txBody>
                  <a:tcPr/>
                </a:tc>
                <a:tc>
                  <a:txBody>
                    <a:bodyPr/>
                    <a:lstStyle/>
                    <a:p>
                      <a:r>
                        <a:rPr lang="en-US" sz="1600" dirty="0" smtClean="0"/>
                        <a:t>Analyzes relationships</a:t>
                      </a:r>
                      <a:r>
                        <a:rPr lang="en-US" sz="1600" baseline="0" dirty="0" smtClean="0"/>
                        <a:t> between events</a:t>
                      </a:r>
                      <a:endParaRPr lang="en-US" sz="1600" dirty="0"/>
                    </a:p>
                  </a:txBody>
                  <a:tcPr/>
                </a:tc>
                <a:tc>
                  <a:txBody>
                    <a:bodyPr/>
                    <a:lstStyle/>
                    <a:p>
                      <a:r>
                        <a:rPr lang="en-US" sz="1600" dirty="0" smtClean="0"/>
                        <a:t>Identifying </a:t>
                      </a:r>
                      <a:r>
                        <a:rPr lang="en-US" sz="1600" baseline="0" dirty="0" smtClean="0"/>
                        <a:t>machine sending malicious traffic by checking firewall log</a:t>
                      </a:r>
                      <a:endParaRPr lang="en-US" sz="1600" dirty="0"/>
                    </a:p>
                  </a:txBody>
                  <a:tcPr/>
                </a:tc>
                <a:tc>
                  <a:txBody>
                    <a:bodyPr/>
                    <a:lstStyle/>
                    <a:p>
                      <a:r>
                        <a:rPr lang="en-US" sz="1600" dirty="0" smtClean="0"/>
                        <a:t>Integrates multiple sources of data together (usually internal network)</a:t>
                      </a:r>
                      <a:endParaRPr lang="en-US" sz="1600" dirty="0"/>
                    </a:p>
                  </a:txBody>
                  <a:tcPr/>
                </a:tc>
                <a:tc>
                  <a:txBody>
                    <a:bodyPr/>
                    <a:lstStyle/>
                    <a:p>
                      <a:r>
                        <a:rPr lang="en-US" sz="1600" dirty="0" smtClean="0"/>
                        <a:t>All </a:t>
                      </a:r>
                      <a:endParaRPr lang="en-US" sz="1600" dirty="0"/>
                    </a:p>
                  </a:txBody>
                  <a:tcPr/>
                </a:tc>
                <a:extLst>
                  <a:ext uri="{0D108BD9-81ED-4DB2-BD59-A6C34878D82A}">
                    <a16:rowId xmlns:a16="http://schemas.microsoft.com/office/drawing/2014/main" val="10002"/>
                  </a:ext>
                </a:extLst>
              </a:tr>
              <a:tr h="370840">
                <a:tc>
                  <a:txBody>
                    <a:bodyPr/>
                    <a:lstStyle/>
                    <a:p>
                      <a:r>
                        <a:rPr lang="en-US" sz="1600" dirty="0" smtClean="0"/>
                        <a:t>Reputation Services</a:t>
                      </a:r>
                      <a:endParaRPr lang="en-US" sz="1600" dirty="0"/>
                    </a:p>
                  </a:txBody>
                  <a:tcPr/>
                </a:tc>
                <a:tc>
                  <a:txBody>
                    <a:bodyPr/>
                    <a:lstStyle/>
                    <a:p>
                      <a:r>
                        <a:rPr lang="en-US" sz="1600" dirty="0" smtClean="0"/>
                        <a:t>Identifying the quality</a:t>
                      </a:r>
                      <a:r>
                        <a:rPr lang="en-US" sz="1600" baseline="0" dirty="0" smtClean="0"/>
                        <a:t> of an IP </a:t>
                      </a:r>
                      <a:endParaRPr lang="en-US" sz="1600" dirty="0"/>
                    </a:p>
                  </a:txBody>
                  <a:tcPr/>
                </a:tc>
                <a:tc>
                  <a:txBody>
                    <a:bodyPr/>
                    <a:lstStyle/>
                    <a:p>
                      <a:r>
                        <a:rPr lang="en-US" sz="1600" dirty="0" smtClean="0"/>
                        <a:t>IP “X” has a poor reputation</a:t>
                      </a:r>
                      <a:r>
                        <a:rPr lang="en-US" sz="1600" baseline="0" dirty="0" smtClean="0"/>
                        <a:t> </a:t>
                      </a:r>
                      <a:endParaRPr lang="en-US" sz="1600" dirty="0"/>
                    </a:p>
                  </a:txBody>
                  <a:tcPr/>
                </a:tc>
                <a:tc>
                  <a:txBody>
                    <a:bodyPr/>
                    <a:lstStyle/>
                    <a:p>
                      <a:r>
                        <a:rPr lang="en-US" sz="1600" dirty="0" smtClean="0"/>
                        <a:t>Identify which IP addresses to block</a:t>
                      </a:r>
                      <a:endParaRPr lang="en-US" sz="1600" dirty="0"/>
                    </a:p>
                  </a:txBody>
                  <a:tcPr/>
                </a:tc>
                <a:tc>
                  <a:txBody>
                    <a:bodyPr/>
                    <a:lstStyle/>
                    <a:p>
                      <a:r>
                        <a:rPr lang="en-US" sz="1600" dirty="0" smtClean="0"/>
                        <a:t>Akamai, NSFOCUS, FireEye,</a:t>
                      </a:r>
                      <a:r>
                        <a:rPr lang="en-US" sz="1600" baseline="0" dirty="0" smtClean="0"/>
                        <a:t> </a:t>
                      </a:r>
                      <a:r>
                        <a:rPr lang="en-US" sz="1600" baseline="0" dirty="0" err="1" smtClean="0"/>
                        <a:t>AlienVault</a:t>
                      </a:r>
                      <a:endParaRPr lang="en-US" sz="1600" dirty="0"/>
                    </a:p>
                  </a:txBody>
                  <a:tcPr/>
                </a:tc>
                <a:extLst>
                  <a:ext uri="{0D108BD9-81ED-4DB2-BD59-A6C34878D82A}">
                    <a16:rowId xmlns:a16="http://schemas.microsoft.com/office/drawing/2014/main" val="10003"/>
                  </a:ext>
                </a:extLst>
              </a:tr>
              <a:tr h="370840">
                <a:tc>
                  <a:txBody>
                    <a:bodyPr/>
                    <a:lstStyle/>
                    <a:p>
                      <a:r>
                        <a:rPr lang="en-US" sz="1600" dirty="0" smtClean="0"/>
                        <a:t>Malware Analysis</a:t>
                      </a:r>
                      <a:endParaRPr lang="en-US" sz="1600" dirty="0"/>
                    </a:p>
                  </a:txBody>
                  <a:tcPr/>
                </a:tc>
                <a:tc>
                  <a:txBody>
                    <a:bodyPr/>
                    <a:lstStyle/>
                    <a:p>
                      <a:r>
                        <a:rPr lang="en-US" sz="1600" dirty="0" smtClean="0"/>
                        <a:t>Analyzing malicious</a:t>
                      </a:r>
                      <a:r>
                        <a:rPr lang="en-US" sz="1600" baseline="0" dirty="0" smtClean="0"/>
                        <a:t> files on a network</a:t>
                      </a:r>
                      <a:endParaRPr lang="en-US" sz="1600" dirty="0"/>
                    </a:p>
                  </a:txBody>
                  <a:tcPr/>
                </a:tc>
                <a:tc>
                  <a:txBody>
                    <a:bodyPr/>
                    <a:lstStyle/>
                    <a:p>
                      <a:r>
                        <a:rPr lang="en-US" sz="1600" dirty="0" smtClean="0"/>
                        <a:t>Decompiling ransomware </a:t>
                      </a:r>
                      <a:endParaRPr lang="en-US" sz="1600" dirty="0"/>
                    </a:p>
                  </a:txBody>
                  <a:tcPr/>
                </a:tc>
                <a:tc>
                  <a:txBody>
                    <a:bodyPr/>
                    <a:lstStyle/>
                    <a:p>
                      <a:r>
                        <a:rPr lang="en-US" sz="1600" dirty="0" smtClean="0"/>
                        <a:t>Bolster</a:t>
                      </a:r>
                      <a:r>
                        <a:rPr lang="en-US" sz="1600" baseline="0" dirty="0" smtClean="0"/>
                        <a:t> technical cyber-defenses</a:t>
                      </a:r>
                      <a:endParaRPr lang="en-US" sz="1600" dirty="0"/>
                    </a:p>
                  </a:txBody>
                  <a:tcPr/>
                </a:tc>
                <a:tc>
                  <a:txBody>
                    <a:bodyPr/>
                    <a:lstStyle/>
                    <a:p>
                      <a:r>
                        <a:rPr lang="en-US" sz="1600" dirty="0" smtClean="0"/>
                        <a:t>FireEye, </a:t>
                      </a:r>
                      <a:r>
                        <a:rPr lang="en-US" sz="1600" dirty="0" err="1" smtClean="0"/>
                        <a:t>AlienVault</a:t>
                      </a:r>
                      <a:endParaRPr lang="en-US" sz="1600" dirty="0"/>
                    </a:p>
                  </a:txBody>
                  <a:tcPr/>
                </a:tc>
                <a:extLst>
                  <a:ext uri="{0D108BD9-81ED-4DB2-BD59-A6C34878D82A}">
                    <a16:rowId xmlns:a16="http://schemas.microsoft.com/office/drawing/2014/main" val="10004"/>
                  </a:ext>
                </a:extLst>
              </a:tr>
              <a:tr h="370840">
                <a:tc>
                  <a:txBody>
                    <a:bodyPr/>
                    <a:lstStyle/>
                    <a:p>
                      <a:r>
                        <a:rPr lang="en-US" sz="1600" dirty="0" smtClean="0"/>
                        <a:t>Anomaly</a:t>
                      </a:r>
                      <a:r>
                        <a:rPr lang="en-US" sz="1600" baseline="0" dirty="0" smtClean="0"/>
                        <a:t> Detection</a:t>
                      </a:r>
                      <a:endParaRPr lang="en-US" sz="1600" dirty="0"/>
                    </a:p>
                  </a:txBody>
                  <a:tcPr/>
                </a:tc>
                <a:tc>
                  <a:txBody>
                    <a:bodyPr/>
                    <a:lstStyle/>
                    <a:p>
                      <a:r>
                        <a:rPr lang="en-US" sz="1600" dirty="0" smtClean="0"/>
                        <a:t>Detecting abnormal  behaviors</a:t>
                      </a:r>
                      <a:endParaRPr lang="en-US" sz="1600" dirty="0"/>
                    </a:p>
                  </a:txBody>
                  <a:tcPr/>
                </a:tc>
                <a:tc>
                  <a:txBody>
                    <a:bodyPr/>
                    <a:lstStyle/>
                    <a:p>
                      <a:r>
                        <a:rPr lang="en-US" sz="1600" dirty="0" smtClean="0"/>
                        <a:t>Unusual user logins</a:t>
                      </a:r>
                      <a:endParaRPr lang="en-US" sz="1600" dirty="0"/>
                    </a:p>
                  </a:txBody>
                  <a:tcPr/>
                </a:tc>
                <a:tc>
                  <a:txBody>
                    <a:bodyPr/>
                    <a:lstStyle/>
                    <a:p>
                      <a:r>
                        <a:rPr lang="en-US" sz="1600" dirty="0" smtClean="0"/>
                        <a:t>Detect malicious activity</a:t>
                      </a:r>
                      <a:endParaRPr lang="en-US" sz="1600" dirty="0"/>
                    </a:p>
                  </a:txBody>
                  <a:tcPr/>
                </a:tc>
                <a:tc>
                  <a:txBody>
                    <a:bodyPr/>
                    <a:lstStyle/>
                    <a:p>
                      <a:r>
                        <a:rPr lang="en-US" sz="1600" dirty="0" err="1" smtClean="0"/>
                        <a:t>Splunk</a:t>
                      </a:r>
                      <a:endParaRPr lang="en-US" sz="1600" dirty="0"/>
                    </a:p>
                  </a:txBody>
                  <a:tcPr/>
                </a:tc>
                <a:extLst>
                  <a:ext uri="{0D108BD9-81ED-4DB2-BD59-A6C34878D82A}">
                    <a16:rowId xmlns:a16="http://schemas.microsoft.com/office/drawing/2014/main" val="10005"/>
                  </a:ext>
                </a:extLst>
              </a:tr>
              <a:tr h="370840">
                <a:tc>
                  <a:txBody>
                    <a:bodyPr/>
                    <a:lstStyle/>
                    <a:p>
                      <a:r>
                        <a:rPr lang="en-US" sz="1600" dirty="0" smtClean="0"/>
                        <a:t>Forensics</a:t>
                      </a:r>
                      <a:endParaRPr lang="en-US" sz="1600" dirty="0"/>
                    </a:p>
                  </a:txBody>
                  <a:tcPr/>
                </a:tc>
                <a:tc>
                  <a:txBody>
                    <a:bodyPr/>
                    <a:lstStyle/>
                    <a:p>
                      <a:r>
                        <a:rPr lang="en-US" sz="1600" dirty="0" smtClean="0"/>
                        <a:t>Identifying and preserving</a:t>
                      </a:r>
                      <a:r>
                        <a:rPr lang="en-US" sz="1600" baseline="0" dirty="0" smtClean="0"/>
                        <a:t> digital evidence</a:t>
                      </a:r>
                      <a:endParaRPr lang="en-US" sz="1600" dirty="0"/>
                    </a:p>
                  </a:txBody>
                  <a:tcPr/>
                </a:tc>
                <a:tc>
                  <a:txBody>
                    <a:bodyPr/>
                    <a:lstStyle/>
                    <a:p>
                      <a:r>
                        <a:rPr lang="en-US" sz="1600" dirty="0" smtClean="0"/>
                        <a:t>Examining RAM from</a:t>
                      </a:r>
                      <a:r>
                        <a:rPr lang="en-US" sz="1600" baseline="0" dirty="0" smtClean="0"/>
                        <a:t> a malicious system</a:t>
                      </a:r>
                      <a:endParaRPr lang="en-US" sz="1600" dirty="0"/>
                    </a:p>
                  </a:txBody>
                  <a:tcPr/>
                </a:tc>
                <a:tc>
                  <a:txBody>
                    <a:bodyPr/>
                    <a:lstStyle/>
                    <a:p>
                      <a:r>
                        <a:rPr lang="en-US" sz="1600" dirty="0" smtClean="0"/>
                        <a:t>Identifying how an attack occurred </a:t>
                      </a:r>
                      <a:endParaRPr lang="en-US" sz="1600" dirty="0"/>
                    </a:p>
                  </a:txBody>
                  <a:tcPr/>
                </a:tc>
                <a:tc>
                  <a:txBody>
                    <a:bodyPr/>
                    <a:lstStyle/>
                    <a:p>
                      <a:r>
                        <a:rPr lang="en-US" sz="1600" dirty="0" smtClean="0"/>
                        <a:t>LIFARS, Blue Coat, FireEye</a:t>
                      </a:r>
                      <a:endParaRPr lang="en-US" sz="1600" dirty="0"/>
                    </a:p>
                  </a:txBody>
                  <a:tcPr/>
                </a:tc>
                <a:extLst>
                  <a:ext uri="{0D108BD9-81ED-4DB2-BD59-A6C34878D82A}">
                    <a16:rowId xmlns:a16="http://schemas.microsoft.com/office/drawing/2014/main" val="10006"/>
                  </a:ext>
                </a:extLst>
              </a:tr>
              <a:tr h="370840">
                <a:tc>
                  <a:txBody>
                    <a:bodyPr/>
                    <a:lstStyle/>
                    <a:p>
                      <a:r>
                        <a:rPr lang="en-US" sz="1600" dirty="0" smtClean="0"/>
                        <a:t>Machine Learning*</a:t>
                      </a:r>
                      <a:endParaRPr lang="en-US" sz="1600" dirty="0"/>
                    </a:p>
                  </a:txBody>
                  <a:tcPr/>
                </a:tc>
                <a:tc>
                  <a:txBody>
                    <a:bodyPr/>
                    <a:lstStyle/>
                    <a:p>
                      <a:r>
                        <a:rPr lang="en-US" sz="1600" dirty="0" smtClean="0"/>
                        <a:t>Algorithms</a:t>
                      </a:r>
                      <a:r>
                        <a:rPr lang="en-US" sz="1600" baseline="0" dirty="0" smtClean="0"/>
                        <a:t> that can learn from and make predictions on data</a:t>
                      </a:r>
                      <a:endParaRPr lang="en-US" sz="1600" dirty="0"/>
                    </a:p>
                  </a:txBody>
                  <a:tcPr/>
                </a:tc>
                <a:tc>
                  <a:txBody>
                    <a:bodyPr/>
                    <a:lstStyle/>
                    <a:p>
                      <a:r>
                        <a:rPr lang="en-US" sz="1600" dirty="0" smtClean="0"/>
                        <a:t>Classifying malware</a:t>
                      </a:r>
                      <a:endParaRPr lang="en-US" sz="1600" dirty="0"/>
                    </a:p>
                  </a:txBody>
                  <a:tcPr/>
                </a:tc>
                <a:tc>
                  <a:txBody>
                    <a:bodyPr/>
                    <a:lstStyle/>
                    <a:p>
                      <a:r>
                        <a:rPr lang="en-US" sz="1600" dirty="0" smtClean="0"/>
                        <a:t>Automated analysis</a:t>
                      </a:r>
                      <a:endParaRPr lang="en-US" sz="1600" dirty="0"/>
                    </a:p>
                  </a:txBody>
                  <a:tcPr/>
                </a:tc>
                <a:tc>
                  <a:txBody>
                    <a:bodyPr/>
                    <a:lstStyle/>
                    <a:p>
                      <a:r>
                        <a:rPr lang="en-US" sz="1600" dirty="0" err="1" smtClean="0"/>
                        <a:t>Splunk</a:t>
                      </a:r>
                      <a:r>
                        <a:rPr lang="en-US" sz="1600" dirty="0" smtClean="0"/>
                        <a:t>, FireEye,</a:t>
                      </a:r>
                      <a:r>
                        <a:rPr lang="en-US" sz="1600" baseline="0" dirty="0" smtClean="0"/>
                        <a:t> Cylance</a:t>
                      </a:r>
                      <a:endParaRPr lang="en-US" sz="1600" dirty="0"/>
                    </a:p>
                  </a:txBody>
                  <a:tcPr/>
                </a:tc>
                <a:extLst>
                  <a:ext uri="{0D108BD9-81ED-4DB2-BD59-A6C34878D82A}">
                    <a16:rowId xmlns:a16="http://schemas.microsoft.com/office/drawing/2014/main" val="10007"/>
                  </a:ext>
                </a:extLst>
              </a:tr>
            </a:tbl>
          </a:graphicData>
        </a:graphic>
      </p:graphicFrame>
      <p:sp>
        <p:nvSpPr>
          <p:cNvPr id="4" name="Slide Number Placeholder 3"/>
          <p:cNvSpPr>
            <a:spLocks noGrp="1"/>
          </p:cNvSpPr>
          <p:nvPr>
            <p:ph type="sldNum" sz="quarter" idx="4294967295"/>
          </p:nvPr>
        </p:nvSpPr>
        <p:spPr/>
        <p:txBody>
          <a:bodyPr/>
          <a:lstStyle/>
          <a:p>
            <a:fld id="{AFC23BC9-38C6-47D7-9ABB-879315865BC4}" type="slidenum">
              <a:rPr lang="en-US" smtClean="0"/>
              <a:t>5</a:t>
            </a:fld>
            <a:endParaRPr lang="en-US"/>
          </a:p>
        </p:txBody>
      </p:sp>
      <p:sp>
        <p:nvSpPr>
          <p:cNvPr id="3" name="TextBox 2"/>
          <p:cNvSpPr txBox="1"/>
          <p:nvPr/>
        </p:nvSpPr>
        <p:spPr>
          <a:xfrm>
            <a:off x="3585665" y="6362300"/>
            <a:ext cx="5020670" cy="307777"/>
          </a:xfrm>
          <a:prstGeom prst="rect">
            <a:avLst/>
          </a:prstGeom>
          <a:noFill/>
        </p:spPr>
        <p:txBody>
          <a:bodyPr wrap="none" rtlCol="0">
            <a:spAutoFit/>
          </a:bodyPr>
          <a:lstStyle/>
          <a:p>
            <a:r>
              <a:rPr lang="en-US" sz="1400" dirty="0" smtClean="0"/>
              <a:t>*We will have lectures dedicated to machine learning/data mining</a:t>
            </a:r>
            <a:endParaRPr lang="en-US" sz="1400" dirty="0"/>
          </a:p>
        </p:txBody>
      </p:sp>
    </p:spTree>
    <p:extLst>
      <p:ext uri="{BB962C8B-B14F-4D97-AF65-F5344CB8AC3E}">
        <p14:creationId xmlns:p14="http://schemas.microsoft.com/office/powerpoint/2010/main" val="8403352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Malware Analysis – Types of Malware</a:t>
            </a:r>
            <a:endParaRPr lang="en-US" dirty="0"/>
          </a:p>
        </p:txBody>
      </p:sp>
      <p:graphicFrame>
        <p:nvGraphicFramePr>
          <p:cNvPr id="5" name="Content Placeholder 4"/>
          <p:cNvGraphicFramePr>
            <a:graphicFrameLocks noGrp="1"/>
          </p:cNvGraphicFramePr>
          <p:nvPr>
            <p:ph idx="1"/>
            <p:extLst/>
          </p:nvPr>
        </p:nvGraphicFramePr>
        <p:xfrm>
          <a:off x="838200" y="1416050"/>
          <a:ext cx="10751820" cy="4246880"/>
        </p:xfrm>
        <a:graphic>
          <a:graphicData uri="http://schemas.openxmlformats.org/drawingml/2006/table">
            <a:tbl>
              <a:tblPr firstRow="1" bandRow="1">
                <a:tableStyleId>{5940675A-B579-460E-94D1-54222C63F5DA}</a:tableStyleId>
              </a:tblPr>
              <a:tblGrid>
                <a:gridCol w="3891019">
                  <a:extLst>
                    <a:ext uri="{9D8B030D-6E8A-4147-A177-3AD203B41FA5}">
                      <a16:colId xmlns:a16="http://schemas.microsoft.com/office/drawing/2014/main" val="20000"/>
                    </a:ext>
                  </a:extLst>
                </a:gridCol>
                <a:gridCol w="6860801">
                  <a:extLst>
                    <a:ext uri="{9D8B030D-6E8A-4147-A177-3AD203B41FA5}">
                      <a16:colId xmlns:a16="http://schemas.microsoft.com/office/drawing/2014/main" val="20001"/>
                    </a:ext>
                  </a:extLst>
                </a:gridCol>
              </a:tblGrid>
              <a:tr h="370840">
                <a:tc>
                  <a:txBody>
                    <a:bodyPr/>
                    <a:lstStyle/>
                    <a:p>
                      <a:pPr algn="ctr"/>
                      <a:r>
                        <a:rPr lang="en-US" b="1" dirty="0" smtClean="0"/>
                        <a:t>Type</a:t>
                      </a:r>
                      <a:endParaRPr lang="en-US" b="1" dirty="0"/>
                    </a:p>
                  </a:txBody>
                  <a:tcPr/>
                </a:tc>
                <a:tc>
                  <a:txBody>
                    <a:bodyPr/>
                    <a:lstStyle/>
                    <a:p>
                      <a:pPr algn="ctr"/>
                      <a:r>
                        <a:rPr lang="en-US" b="1" dirty="0" smtClean="0"/>
                        <a:t>Description</a:t>
                      </a:r>
                      <a:endParaRPr lang="en-US" b="1" dirty="0"/>
                    </a:p>
                  </a:txBody>
                  <a:tcPr/>
                </a:tc>
                <a:extLst>
                  <a:ext uri="{0D108BD9-81ED-4DB2-BD59-A6C34878D82A}">
                    <a16:rowId xmlns:a16="http://schemas.microsoft.com/office/drawing/2014/main" val="10000"/>
                  </a:ext>
                </a:extLst>
              </a:tr>
              <a:tr h="370840">
                <a:tc>
                  <a:txBody>
                    <a:bodyPr/>
                    <a:lstStyle/>
                    <a:p>
                      <a:r>
                        <a:rPr lang="en-US" dirty="0" smtClean="0"/>
                        <a:t>Backdoor</a:t>
                      </a:r>
                      <a:endParaRPr lang="en-US" dirty="0"/>
                    </a:p>
                  </a:txBody>
                  <a:tcPr/>
                </a:tc>
                <a:tc>
                  <a:txBody>
                    <a:bodyPr/>
                    <a:lstStyle/>
                    <a:p>
                      <a:r>
                        <a:rPr lang="en-US" dirty="0" smtClean="0"/>
                        <a:t>Allows an attacker to control the system</a:t>
                      </a:r>
                      <a:endParaRPr lang="en-US" dirty="0"/>
                    </a:p>
                  </a:txBody>
                  <a:tcPr/>
                </a:tc>
                <a:extLst>
                  <a:ext uri="{0D108BD9-81ED-4DB2-BD59-A6C34878D82A}">
                    <a16:rowId xmlns:a16="http://schemas.microsoft.com/office/drawing/2014/main" val="10001"/>
                  </a:ext>
                </a:extLst>
              </a:tr>
              <a:tr h="370840">
                <a:tc>
                  <a:txBody>
                    <a:bodyPr/>
                    <a:lstStyle/>
                    <a:p>
                      <a:r>
                        <a:rPr lang="en-US" dirty="0" smtClean="0"/>
                        <a:t>Botnet</a:t>
                      </a:r>
                      <a:endParaRPr lang="en-US" dirty="0"/>
                    </a:p>
                  </a:txBody>
                  <a:tcPr/>
                </a:tc>
                <a:tc>
                  <a:txBody>
                    <a:bodyPr/>
                    <a:lstStyle/>
                    <a:p>
                      <a:r>
                        <a:rPr lang="en-US" dirty="0" smtClean="0"/>
                        <a:t>Infected computers receive instructions from same Command</a:t>
                      </a:r>
                      <a:r>
                        <a:rPr lang="en-US" baseline="0" dirty="0" smtClean="0"/>
                        <a:t>-and-Control server</a:t>
                      </a:r>
                      <a:endParaRPr lang="en-US" dirty="0"/>
                    </a:p>
                  </a:txBody>
                  <a:tcPr/>
                </a:tc>
                <a:extLst>
                  <a:ext uri="{0D108BD9-81ED-4DB2-BD59-A6C34878D82A}">
                    <a16:rowId xmlns:a16="http://schemas.microsoft.com/office/drawing/2014/main" val="10002"/>
                  </a:ext>
                </a:extLst>
              </a:tr>
              <a:tr h="370840">
                <a:tc>
                  <a:txBody>
                    <a:bodyPr/>
                    <a:lstStyle/>
                    <a:p>
                      <a:r>
                        <a:rPr lang="en-US" dirty="0" smtClean="0"/>
                        <a:t>Downloader</a:t>
                      </a:r>
                      <a:endParaRPr lang="en-US" dirty="0"/>
                    </a:p>
                  </a:txBody>
                  <a:tcPr/>
                </a:tc>
                <a:tc>
                  <a:txBody>
                    <a:bodyPr/>
                    <a:lstStyle/>
                    <a:p>
                      <a:r>
                        <a:rPr lang="en-US" dirty="0" smtClean="0"/>
                        <a:t>Malicious code that exists only</a:t>
                      </a:r>
                      <a:r>
                        <a:rPr lang="en-US" baseline="0" dirty="0" smtClean="0"/>
                        <a:t> to download other malicious code</a:t>
                      </a:r>
                      <a:endParaRPr lang="en-US" dirty="0"/>
                    </a:p>
                  </a:txBody>
                  <a:tcPr/>
                </a:tc>
                <a:extLst>
                  <a:ext uri="{0D108BD9-81ED-4DB2-BD59-A6C34878D82A}">
                    <a16:rowId xmlns:a16="http://schemas.microsoft.com/office/drawing/2014/main" val="10003"/>
                  </a:ext>
                </a:extLst>
              </a:tr>
              <a:tr h="370840">
                <a:tc>
                  <a:txBody>
                    <a:bodyPr/>
                    <a:lstStyle/>
                    <a:p>
                      <a:r>
                        <a:rPr lang="en-US" dirty="0" smtClean="0"/>
                        <a:t>Information-stealing</a:t>
                      </a:r>
                      <a:r>
                        <a:rPr lang="en-US" baseline="0" dirty="0" smtClean="0"/>
                        <a:t> malware</a:t>
                      </a:r>
                      <a:endParaRPr lang="en-US" dirty="0"/>
                    </a:p>
                  </a:txBody>
                  <a:tcPr/>
                </a:tc>
                <a:tc>
                  <a:txBody>
                    <a:bodyPr/>
                    <a:lstStyle/>
                    <a:p>
                      <a:r>
                        <a:rPr lang="en-US" dirty="0" smtClean="0"/>
                        <a:t>Sniffers, </a:t>
                      </a:r>
                      <a:r>
                        <a:rPr lang="en-US" dirty="0" err="1" smtClean="0"/>
                        <a:t>keyloggers</a:t>
                      </a:r>
                      <a:r>
                        <a:rPr lang="en-US" dirty="0" smtClean="0"/>
                        <a:t>, password hash grabbers</a:t>
                      </a:r>
                      <a:endParaRPr lang="en-US" dirty="0"/>
                    </a:p>
                  </a:txBody>
                  <a:tcPr/>
                </a:tc>
                <a:extLst>
                  <a:ext uri="{0D108BD9-81ED-4DB2-BD59-A6C34878D82A}">
                    <a16:rowId xmlns:a16="http://schemas.microsoft.com/office/drawing/2014/main" val="10004"/>
                  </a:ext>
                </a:extLst>
              </a:tr>
              <a:tr h="370840">
                <a:tc>
                  <a:txBody>
                    <a:bodyPr/>
                    <a:lstStyle/>
                    <a:p>
                      <a:r>
                        <a:rPr lang="en-US" dirty="0" smtClean="0"/>
                        <a:t>Launcher</a:t>
                      </a:r>
                      <a:endParaRPr lang="en-US" dirty="0"/>
                    </a:p>
                  </a:txBody>
                  <a:tcPr/>
                </a:tc>
                <a:tc>
                  <a:txBody>
                    <a:bodyPr/>
                    <a:lstStyle/>
                    <a:p>
                      <a:r>
                        <a:rPr lang="en-US" dirty="0" smtClean="0"/>
                        <a:t>Malicious</a:t>
                      </a:r>
                      <a:r>
                        <a:rPr lang="en-US" baseline="0" dirty="0" smtClean="0"/>
                        <a:t> program used to launch other malicious programs</a:t>
                      </a:r>
                      <a:endParaRPr lang="en-US" dirty="0"/>
                    </a:p>
                  </a:txBody>
                  <a:tcPr/>
                </a:tc>
                <a:extLst>
                  <a:ext uri="{0D108BD9-81ED-4DB2-BD59-A6C34878D82A}">
                    <a16:rowId xmlns:a16="http://schemas.microsoft.com/office/drawing/2014/main" val="10005"/>
                  </a:ext>
                </a:extLst>
              </a:tr>
              <a:tr h="370840">
                <a:tc>
                  <a:txBody>
                    <a:bodyPr/>
                    <a:lstStyle/>
                    <a:p>
                      <a:r>
                        <a:rPr lang="en-US" dirty="0" smtClean="0"/>
                        <a:t>Rootkit</a:t>
                      </a:r>
                      <a:endParaRPr lang="en-US" dirty="0"/>
                    </a:p>
                  </a:txBody>
                  <a:tcPr/>
                </a:tc>
                <a:tc>
                  <a:txBody>
                    <a:bodyPr/>
                    <a:lstStyle/>
                    <a:p>
                      <a:r>
                        <a:rPr lang="en-US" dirty="0" smtClean="0"/>
                        <a:t>Malware that conceals</a:t>
                      </a:r>
                      <a:r>
                        <a:rPr lang="en-US" baseline="0" dirty="0" smtClean="0"/>
                        <a:t> the existence of other code, usually paired with a backdoor</a:t>
                      </a:r>
                      <a:endParaRPr lang="en-US" dirty="0"/>
                    </a:p>
                  </a:txBody>
                  <a:tcPr/>
                </a:tc>
                <a:extLst>
                  <a:ext uri="{0D108BD9-81ED-4DB2-BD59-A6C34878D82A}">
                    <a16:rowId xmlns:a16="http://schemas.microsoft.com/office/drawing/2014/main" val="10006"/>
                  </a:ext>
                </a:extLst>
              </a:tr>
              <a:tr h="370840">
                <a:tc>
                  <a:txBody>
                    <a:bodyPr/>
                    <a:lstStyle/>
                    <a:p>
                      <a:r>
                        <a:rPr lang="en-US" dirty="0" smtClean="0"/>
                        <a:t>Scareware</a:t>
                      </a:r>
                      <a:endParaRPr lang="en-US" dirty="0"/>
                    </a:p>
                  </a:txBody>
                  <a:tcPr/>
                </a:tc>
                <a:tc>
                  <a:txBody>
                    <a:bodyPr/>
                    <a:lstStyle/>
                    <a:p>
                      <a:r>
                        <a:rPr lang="en-US" dirty="0" smtClean="0"/>
                        <a:t>Frightens</a:t>
                      </a:r>
                      <a:r>
                        <a:rPr lang="en-US" baseline="0" dirty="0" smtClean="0"/>
                        <a:t> a user into buying something</a:t>
                      </a:r>
                      <a:endParaRPr lang="en-US" dirty="0"/>
                    </a:p>
                  </a:txBody>
                  <a:tcPr/>
                </a:tc>
                <a:extLst>
                  <a:ext uri="{0D108BD9-81ED-4DB2-BD59-A6C34878D82A}">
                    <a16:rowId xmlns:a16="http://schemas.microsoft.com/office/drawing/2014/main" val="10007"/>
                  </a:ext>
                </a:extLst>
              </a:tr>
              <a:tr h="370840">
                <a:tc>
                  <a:txBody>
                    <a:bodyPr/>
                    <a:lstStyle/>
                    <a:p>
                      <a:r>
                        <a:rPr lang="en-US" dirty="0" smtClean="0"/>
                        <a:t>Spam-sending</a:t>
                      </a:r>
                      <a:r>
                        <a:rPr lang="en-US" baseline="0" dirty="0" smtClean="0"/>
                        <a:t> malware</a:t>
                      </a:r>
                      <a:endParaRPr lang="en-US" dirty="0"/>
                    </a:p>
                  </a:txBody>
                  <a:tcPr/>
                </a:tc>
                <a:tc>
                  <a:txBody>
                    <a:bodyPr/>
                    <a:lstStyle/>
                    <a:p>
                      <a:r>
                        <a:rPr lang="en-US" dirty="0" smtClean="0"/>
                        <a:t>Attacker rents machine to spammers</a:t>
                      </a:r>
                      <a:endParaRPr lang="en-US" dirty="0"/>
                    </a:p>
                  </a:txBody>
                  <a:tcPr/>
                </a:tc>
                <a:extLst>
                  <a:ext uri="{0D108BD9-81ED-4DB2-BD59-A6C34878D82A}">
                    <a16:rowId xmlns:a16="http://schemas.microsoft.com/office/drawing/2014/main" val="10008"/>
                  </a:ext>
                </a:extLst>
              </a:tr>
              <a:tr h="370840">
                <a:tc>
                  <a:txBody>
                    <a:bodyPr/>
                    <a:lstStyle/>
                    <a:p>
                      <a:r>
                        <a:rPr lang="en-US" dirty="0" smtClean="0"/>
                        <a:t>Worms or Viruses</a:t>
                      </a:r>
                      <a:endParaRPr lang="en-US" dirty="0"/>
                    </a:p>
                  </a:txBody>
                  <a:tcPr/>
                </a:tc>
                <a:tc>
                  <a:txBody>
                    <a:bodyPr/>
                    <a:lstStyle/>
                    <a:p>
                      <a:r>
                        <a:rPr lang="en-US" dirty="0" smtClean="0"/>
                        <a:t>Malicious code that can</a:t>
                      </a:r>
                      <a:r>
                        <a:rPr lang="en-US" baseline="0" dirty="0" smtClean="0"/>
                        <a:t> copy itself and infect additional computers</a:t>
                      </a:r>
                      <a:endParaRPr lang="en-US" dirty="0"/>
                    </a:p>
                  </a:txBody>
                  <a:tcPr/>
                </a:tc>
                <a:extLst>
                  <a:ext uri="{0D108BD9-81ED-4DB2-BD59-A6C34878D82A}">
                    <a16:rowId xmlns:a16="http://schemas.microsoft.com/office/drawing/2014/main" val="10009"/>
                  </a:ext>
                </a:extLst>
              </a:tr>
            </a:tbl>
          </a:graphicData>
        </a:graphic>
      </p:graphicFrame>
      <p:sp>
        <p:nvSpPr>
          <p:cNvPr id="4" name="Slide Number Placeholder 3"/>
          <p:cNvSpPr>
            <a:spLocks noGrp="1"/>
          </p:cNvSpPr>
          <p:nvPr>
            <p:ph type="sldNum" sz="quarter" idx="4294967295"/>
          </p:nvPr>
        </p:nvSpPr>
        <p:spPr/>
        <p:txBody>
          <a:bodyPr/>
          <a:lstStyle/>
          <a:p>
            <a:fld id="{AFC23BC9-38C6-47D7-9ABB-879315865BC4}" type="slidenum">
              <a:rPr lang="en-US" smtClean="0"/>
              <a:t>6</a:t>
            </a:fld>
            <a:endParaRPr lang="en-US"/>
          </a:p>
        </p:txBody>
      </p:sp>
    </p:spTree>
    <p:extLst>
      <p:ext uri="{BB962C8B-B14F-4D97-AF65-F5344CB8AC3E}">
        <p14:creationId xmlns:p14="http://schemas.microsoft.com/office/powerpoint/2010/main" val="35202576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Malware Analysis – Static vs Dynamic</a:t>
            </a:r>
            <a:endParaRPr lang="en-US" dirty="0"/>
          </a:p>
        </p:txBody>
      </p:sp>
      <p:sp>
        <p:nvSpPr>
          <p:cNvPr id="4" name="Slide Number Placeholder 3"/>
          <p:cNvSpPr>
            <a:spLocks noGrp="1"/>
          </p:cNvSpPr>
          <p:nvPr>
            <p:ph type="sldNum" sz="quarter" idx="4294967295"/>
          </p:nvPr>
        </p:nvSpPr>
        <p:spPr/>
        <p:txBody>
          <a:bodyPr/>
          <a:lstStyle/>
          <a:p>
            <a:fld id="{AFC23BC9-38C6-47D7-9ABB-879315865BC4}" type="slidenum">
              <a:rPr lang="en-US" smtClean="0"/>
              <a:t>7</a:t>
            </a:fld>
            <a:endParaRPr lang="en-US"/>
          </a:p>
        </p:txBody>
      </p:sp>
      <p:sp>
        <p:nvSpPr>
          <p:cNvPr id="6" name="Content Placeholder 5"/>
          <p:cNvSpPr>
            <a:spLocks noGrp="1"/>
          </p:cNvSpPr>
          <p:nvPr>
            <p:ph idx="1"/>
          </p:nvPr>
        </p:nvSpPr>
        <p:spPr/>
        <p:txBody>
          <a:bodyPr/>
          <a:lstStyle/>
          <a:p>
            <a:r>
              <a:rPr lang="en-US" dirty="0" smtClean="0"/>
              <a:t>Static Analysis – examines malware without running it</a:t>
            </a:r>
          </a:p>
          <a:p>
            <a:pPr lvl="1"/>
            <a:r>
              <a:rPr lang="en-US" dirty="0" smtClean="0"/>
              <a:t>Quick and easy, but fails for advanced malware and can miss important behavior</a:t>
            </a:r>
          </a:p>
          <a:p>
            <a:pPr lvl="1"/>
            <a:r>
              <a:rPr lang="en-US" dirty="0" smtClean="0"/>
              <a:t>Tools: </a:t>
            </a:r>
            <a:r>
              <a:rPr lang="en-US" dirty="0" err="1" smtClean="0"/>
              <a:t>VirusTotal</a:t>
            </a:r>
            <a:r>
              <a:rPr lang="en-US" dirty="0" smtClean="0"/>
              <a:t>, strings, disassemblers </a:t>
            </a:r>
          </a:p>
          <a:p>
            <a:pPr lvl="1"/>
            <a:endParaRPr lang="en-US" dirty="0"/>
          </a:p>
          <a:p>
            <a:r>
              <a:rPr lang="en-US" dirty="0" smtClean="0"/>
              <a:t>Dynamic Analysis – run malware and monitor its effect</a:t>
            </a:r>
          </a:p>
          <a:p>
            <a:pPr lvl="1"/>
            <a:r>
              <a:rPr lang="en-US" dirty="0" smtClean="0"/>
              <a:t>Easy, but requires a safe test environment. Not effective on all malware</a:t>
            </a:r>
          </a:p>
          <a:p>
            <a:pPr lvl="1"/>
            <a:r>
              <a:rPr lang="en-US" dirty="0" smtClean="0"/>
              <a:t>Tools: </a:t>
            </a:r>
            <a:r>
              <a:rPr lang="en-US" dirty="0" err="1" smtClean="0"/>
              <a:t>RegShot</a:t>
            </a:r>
            <a:r>
              <a:rPr lang="en-US" dirty="0" smtClean="0"/>
              <a:t>, Process Monitor, Process Hacker, </a:t>
            </a:r>
            <a:r>
              <a:rPr lang="en-US" dirty="0" err="1" smtClean="0"/>
              <a:t>CaptureBAT</a:t>
            </a:r>
            <a:endParaRPr lang="en-US" dirty="0" smtClean="0"/>
          </a:p>
          <a:p>
            <a:pPr lvl="1"/>
            <a:r>
              <a:rPr lang="en-US" dirty="0" smtClean="0"/>
              <a:t>RAM Analysis: </a:t>
            </a:r>
            <a:r>
              <a:rPr lang="en-US" dirty="0" err="1" smtClean="0"/>
              <a:t>Mandiant</a:t>
            </a:r>
            <a:r>
              <a:rPr lang="en-US" dirty="0" smtClean="0"/>
              <a:t> Redline and Volatility</a:t>
            </a:r>
            <a:endParaRPr lang="en-US" dirty="0"/>
          </a:p>
        </p:txBody>
      </p:sp>
    </p:spTree>
    <p:extLst>
      <p:ext uri="{BB962C8B-B14F-4D97-AF65-F5344CB8AC3E}">
        <p14:creationId xmlns:p14="http://schemas.microsoft.com/office/powerpoint/2010/main" val="17092871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93490" y="2224550"/>
            <a:ext cx="8684342" cy="1847851"/>
          </a:xfrm>
        </p:spPr>
        <p:txBody>
          <a:bodyPr>
            <a:normAutofit fontScale="90000"/>
          </a:bodyPr>
          <a:lstStyle/>
          <a:p>
            <a:r>
              <a:rPr lang="en-US" sz="4800" dirty="0" smtClean="0"/>
              <a:t>Exploring </a:t>
            </a:r>
            <a:r>
              <a:rPr lang="en-US" sz="4800" dirty="0" smtClean="0"/>
              <a:t>&amp; Collecting  </a:t>
            </a:r>
            <a:r>
              <a:rPr lang="en-US" sz="4800" dirty="0" smtClean="0"/>
              <a:t/>
            </a:r>
            <a:br>
              <a:rPr lang="en-US" sz="4800" dirty="0" smtClean="0"/>
            </a:br>
            <a:r>
              <a:rPr lang="en-US" sz="4800" dirty="0" smtClean="0"/>
              <a:t>Hacker Community Data</a:t>
            </a:r>
            <a:br>
              <a:rPr lang="en-US" sz="4800" dirty="0" smtClean="0"/>
            </a:br>
            <a:r>
              <a:rPr lang="en-US" sz="4800" dirty="0" smtClean="0"/>
              <a:t>(Du et al., IEEE ISI 2018)</a:t>
            </a:r>
            <a:r>
              <a:rPr lang="en-US" sz="4800" dirty="0" smtClean="0"/>
              <a:t/>
            </a:r>
            <a:br>
              <a:rPr lang="en-US" sz="4800" dirty="0" smtClean="0"/>
            </a:br>
            <a:endParaRPr lang="en-US" sz="4800" dirty="0"/>
          </a:p>
        </p:txBody>
      </p:sp>
      <p:sp>
        <p:nvSpPr>
          <p:cNvPr id="3" name="Slide Number Placeholder 2"/>
          <p:cNvSpPr>
            <a:spLocks noGrp="1"/>
          </p:cNvSpPr>
          <p:nvPr>
            <p:ph type="sldNum" sz="quarter" idx="12"/>
          </p:nvPr>
        </p:nvSpPr>
        <p:spPr/>
        <p:txBody>
          <a:bodyPr/>
          <a:lstStyle/>
          <a:p>
            <a:fld id="{5A5DDA6C-D063-4D43-839F-7A0D1F984428}" type="slidenum">
              <a:rPr lang="en-US" smtClean="0"/>
              <a:t>8</a:t>
            </a:fld>
            <a:endParaRPr lang="en-US"/>
          </a:p>
        </p:txBody>
      </p:sp>
    </p:spTree>
    <p:extLst>
      <p:ext uri="{BB962C8B-B14F-4D97-AF65-F5344CB8AC3E}">
        <p14:creationId xmlns:p14="http://schemas.microsoft.com/office/powerpoint/2010/main" val="29920622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534" y="-292275"/>
            <a:ext cx="10515600" cy="1325563"/>
          </a:xfrm>
        </p:spPr>
        <p:txBody>
          <a:bodyPr/>
          <a:lstStyle/>
          <a:p>
            <a:r>
              <a:rPr lang="en-US" dirty="0" smtClean="0"/>
              <a:t>What are in the underground economy?</a:t>
            </a:r>
            <a:endParaRPr lang="en-US" dirty="0"/>
          </a:p>
        </p:txBody>
      </p:sp>
      <p:sp>
        <p:nvSpPr>
          <p:cNvPr id="3" name="Content Placeholder 2"/>
          <p:cNvSpPr>
            <a:spLocks noGrp="1"/>
          </p:cNvSpPr>
          <p:nvPr>
            <p:ph idx="1"/>
          </p:nvPr>
        </p:nvSpPr>
        <p:spPr/>
        <p:txBody>
          <a:bodyPr/>
          <a:lstStyle/>
          <a:p>
            <a:endParaRPr lang="en-US"/>
          </a:p>
        </p:txBody>
      </p:sp>
      <p:grpSp>
        <p:nvGrpSpPr>
          <p:cNvPr id="4" name="Group 3"/>
          <p:cNvGrpSpPr/>
          <p:nvPr/>
        </p:nvGrpSpPr>
        <p:grpSpPr>
          <a:xfrm>
            <a:off x="351797" y="641512"/>
            <a:ext cx="6676103" cy="5729222"/>
            <a:chOff x="2762250" y="138112"/>
            <a:chExt cx="6667500" cy="6633789"/>
          </a:xfrm>
        </p:grpSpPr>
        <p:pic>
          <p:nvPicPr>
            <p:cNvPr id="5" name="Picture 4"/>
            <p:cNvPicPr>
              <a:picLocks noChangeAspect="1"/>
            </p:cNvPicPr>
            <p:nvPr/>
          </p:nvPicPr>
          <p:blipFill>
            <a:blip r:embed="rId2"/>
            <a:stretch>
              <a:fillRect/>
            </a:stretch>
          </p:blipFill>
          <p:spPr>
            <a:xfrm>
              <a:off x="2762250" y="138112"/>
              <a:ext cx="6667500" cy="6581775"/>
            </a:xfrm>
            <a:prstGeom prst="rect">
              <a:avLst/>
            </a:prstGeom>
            <a:ln>
              <a:solidFill>
                <a:srgbClr val="FF0000"/>
              </a:solidFill>
            </a:ln>
          </p:spPr>
        </p:pic>
        <p:sp>
          <p:nvSpPr>
            <p:cNvPr id="6" name="TextBox 5"/>
            <p:cNvSpPr txBox="1"/>
            <p:nvPr/>
          </p:nvSpPr>
          <p:spPr>
            <a:xfrm>
              <a:off x="7680960" y="766354"/>
              <a:ext cx="1563248" cy="400110"/>
            </a:xfrm>
            <a:prstGeom prst="rect">
              <a:avLst/>
            </a:prstGeom>
            <a:solidFill>
              <a:schemeClr val="bg1">
                <a:lumMod val="75000"/>
              </a:schemeClr>
            </a:solidFill>
            <a:ln>
              <a:solidFill>
                <a:srgbClr val="FF0000"/>
              </a:solidFill>
            </a:ln>
          </p:spPr>
          <p:txBody>
            <a:bodyPr wrap="none" rtlCol="0">
              <a:spAutoFit/>
            </a:bodyPr>
            <a:lstStyle/>
            <a:p>
              <a:r>
                <a:rPr lang="en-US" sz="2000" dirty="0">
                  <a:latin typeface="+mj-lt"/>
                </a:rPr>
                <a:t>POS Skimmer</a:t>
              </a:r>
            </a:p>
          </p:txBody>
        </p:sp>
        <p:sp>
          <p:nvSpPr>
            <p:cNvPr id="7" name="Rectangle 6"/>
            <p:cNvSpPr/>
            <p:nvPr/>
          </p:nvSpPr>
          <p:spPr>
            <a:xfrm>
              <a:off x="3936273" y="1777484"/>
              <a:ext cx="1558835" cy="30386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505853" y="1557935"/>
              <a:ext cx="2598417" cy="707886"/>
            </a:xfrm>
            <a:prstGeom prst="rect">
              <a:avLst/>
            </a:prstGeom>
            <a:noFill/>
            <a:ln>
              <a:solidFill>
                <a:srgbClr val="FF0000"/>
              </a:solidFill>
            </a:ln>
          </p:spPr>
          <p:txBody>
            <a:bodyPr wrap="square" rtlCol="0">
              <a:spAutoFit/>
            </a:bodyPr>
            <a:lstStyle/>
            <a:p>
              <a:r>
                <a:rPr lang="en-US" sz="2000" b="1" dirty="0">
                  <a:solidFill>
                    <a:schemeClr val="bg1"/>
                  </a:solidFill>
                </a:rPr>
                <a:t>Target POS device: </a:t>
              </a:r>
              <a:r>
                <a:rPr lang="en-US" sz="2000" b="1" dirty="0" err="1">
                  <a:solidFill>
                    <a:schemeClr val="bg1"/>
                  </a:solidFill>
                </a:rPr>
                <a:t>Verifone</a:t>
              </a:r>
              <a:r>
                <a:rPr lang="en-US" sz="2000" b="1" dirty="0">
                  <a:solidFill>
                    <a:schemeClr val="bg1"/>
                  </a:solidFill>
                </a:rPr>
                <a:t> vx510/vx670</a:t>
              </a:r>
            </a:p>
          </p:txBody>
        </p:sp>
        <p:sp>
          <p:nvSpPr>
            <p:cNvPr id="9" name="Rectangle 8"/>
            <p:cNvSpPr/>
            <p:nvPr/>
          </p:nvSpPr>
          <p:spPr>
            <a:xfrm>
              <a:off x="2817219" y="5556070"/>
              <a:ext cx="1702530" cy="15675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527830" y="5008977"/>
              <a:ext cx="1231161" cy="707886"/>
            </a:xfrm>
            <a:prstGeom prst="rect">
              <a:avLst/>
            </a:prstGeom>
            <a:noFill/>
            <a:ln>
              <a:solidFill>
                <a:srgbClr val="FF0000"/>
              </a:solidFill>
            </a:ln>
          </p:spPr>
          <p:txBody>
            <a:bodyPr wrap="square" rtlCol="0">
              <a:spAutoFit/>
            </a:bodyPr>
            <a:lstStyle/>
            <a:p>
              <a:r>
                <a:rPr lang="en-US" sz="2000" b="1" dirty="0" err="1">
                  <a:solidFill>
                    <a:schemeClr val="bg1"/>
                  </a:solidFill>
                </a:rPr>
                <a:t>Youtube</a:t>
              </a:r>
              <a:r>
                <a:rPr lang="en-US" sz="2000" b="1" dirty="0">
                  <a:solidFill>
                    <a:schemeClr val="bg1"/>
                  </a:solidFill>
                </a:rPr>
                <a:t> Tutorials</a:t>
              </a:r>
            </a:p>
          </p:txBody>
        </p:sp>
        <p:sp>
          <p:nvSpPr>
            <p:cNvPr id="11" name="Rectangle 10"/>
            <p:cNvSpPr/>
            <p:nvPr/>
          </p:nvSpPr>
          <p:spPr>
            <a:xfrm>
              <a:off x="3526970" y="5938707"/>
              <a:ext cx="235133" cy="16600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857114" y="5756238"/>
              <a:ext cx="2350980" cy="1015663"/>
            </a:xfrm>
            <a:prstGeom prst="rect">
              <a:avLst/>
            </a:prstGeom>
            <a:noFill/>
            <a:ln>
              <a:solidFill>
                <a:srgbClr val="FF0000"/>
              </a:solidFill>
            </a:ln>
          </p:spPr>
          <p:txBody>
            <a:bodyPr wrap="square" rtlCol="0">
              <a:spAutoFit/>
            </a:bodyPr>
            <a:lstStyle/>
            <a:p>
              <a:r>
                <a:rPr lang="en-US" sz="2000" b="1" dirty="0">
                  <a:solidFill>
                    <a:schemeClr val="bg1"/>
                  </a:solidFill>
                </a:rPr>
                <a:t>Method of Payment: Liberty Reserve</a:t>
              </a:r>
            </a:p>
          </p:txBody>
        </p:sp>
      </p:grpSp>
      <p:grpSp>
        <p:nvGrpSpPr>
          <p:cNvPr id="13" name="Group 12"/>
          <p:cNvGrpSpPr/>
          <p:nvPr/>
        </p:nvGrpSpPr>
        <p:grpSpPr>
          <a:xfrm>
            <a:off x="4528821" y="1106094"/>
            <a:ext cx="6400105" cy="4286082"/>
            <a:chOff x="3004822" y="26844"/>
            <a:chExt cx="6139178" cy="5365332"/>
          </a:xfrm>
        </p:grpSpPr>
        <p:grpSp>
          <p:nvGrpSpPr>
            <p:cNvPr id="14" name="Group 13"/>
            <p:cNvGrpSpPr/>
            <p:nvPr/>
          </p:nvGrpSpPr>
          <p:grpSpPr>
            <a:xfrm>
              <a:off x="3004822" y="26844"/>
              <a:ext cx="6139178" cy="5365332"/>
              <a:chOff x="6984096" y="2058846"/>
              <a:chExt cx="5160086" cy="4509655"/>
            </a:xfrm>
          </p:grpSpPr>
          <p:pic>
            <p:nvPicPr>
              <p:cNvPr id="16" name="Picture 15"/>
              <p:cNvPicPr>
                <a:picLocks noChangeAspect="1"/>
              </p:cNvPicPr>
              <p:nvPr/>
            </p:nvPicPr>
            <p:blipFill>
              <a:blip r:embed="rId3"/>
              <a:stretch>
                <a:fillRect/>
              </a:stretch>
            </p:blipFill>
            <p:spPr>
              <a:xfrm>
                <a:off x="6984096" y="2058846"/>
                <a:ext cx="5160086" cy="4509655"/>
              </a:xfrm>
              <a:prstGeom prst="rect">
                <a:avLst/>
              </a:prstGeom>
              <a:ln>
                <a:solidFill>
                  <a:srgbClr val="FF0000"/>
                </a:solidFill>
              </a:ln>
            </p:spPr>
          </p:pic>
          <p:sp>
            <p:nvSpPr>
              <p:cNvPr id="17" name="TextBox 16"/>
              <p:cNvSpPr txBox="1"/>
              <p:nvPr/>
            </p:nvSpPr>
            <p:spPr>
              <a:xfrm>
                <a:off x="10633090" y="2089297"/>
                <a:ext cx="1356352" cy="336299"/>
              </a:xfrm>
              <a:prstGeom prst="rect">
                <a:avLst/>
              </a:prstGeom>
              <a:solidFill>
                <a:schemeClr val="bg1">
                  <a:lumMod val="75000"/>
                </a:schemeClr>
              </a:solidFill>
              <a:ln>
                <a:solidFill>
                  <a:srgbClr val="FF0000"/>
                </a:solidFill>
              </a:ln>
            </p:spPr>
            <p:txBody>
              <a:bodyPr wrap="none" rtlCol="0">
                <a:spAutoFit/>
              </a:bodyPr>
              <a:lstStyle/>
              <a:p>
                <a:r>
                  <a:rPr lang="en-US" sz="2000" dirty="0">
                    <a:latin typeface="+mj-lt"/>
                  </a:rPr>
                  <a:t>ATM Skimmer</a:t>
                </a:r>
              </a:p>
            </p:txBody>
          </p:sp>
          <p:sp>
            <p:nvSpPr>
              <p:cNvPr id="18" name="Rectangle 17"/>
              <p:cNvSpPr/>
              <p:nvPr/>
            </p:nvSpPr>
            <p:spPr>
              <a:xfrm>
                <a:off x="7116417" y="2613409"/>
                <a:ext cx="3704076" cy="15241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0820493" y="2520337"/>
                <a:ext cx="1234697" cy="336299"/>
              </a:xfrm>
              <a:prstGeom prst="rect">
                <a:avLst/>
              </a:prstGeom>
              <a:noFill/>
              <a:ln>
                <a:solidFill>
                  <a:srgbClr val="FF0000"/>
                </a:solidFill>
              </a:ln>
            </p:spPr>
            <p:txBody>
              <a:bodyPr wrap="square" rtlCol="0">
                <a:spAutoFit/>
              </a:bodyPr>
              <a:lstStyle/>
              <a:p>
                <a:r>
                  <a:rPr lang="en-US" sz="2000" b="1" dirty="0">
                    <a:solidFill>
                      <a:schemeClr val="bg1"/>
                    </a:solidFill>
                  </a:rPr>
                  <a:t>Accessories</a:t>
                </a:r>
              </a:p>
            </p:txBody>
          </p:sp>
          <p:sp>
            <p:nvSpPr>
              <p:cNvPr id="20" name="Rectangle 19"/>
              <p:cNvSpPr/>
              <p:nvPr/>
            </p:nvSpPr>
            <p:spPr>
              <a:xfrm>
                <a:off x="7006612" y="4287889"/>
                <a:ext cx="5115603" cy="29617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0820494" y="3939785"/>
                <a:ext cx="1000080" cy="336299"/>
              </a:xfrm>
              <a:prstGeom prst="rect">
                <a:avLst/>
              </a:prstGeom>
              <a:noFill/>
              <a:ln>
                <a:solidFill>
                  <a:srgbClr val="FF0000"/>
                </a:solidFill>
              </a:ln>
            </p:spPr>
            <p:txBody>
              <a:bodyPr wrap="square" rtlCol="0">
                <a:spAutoFit/>
              </a:bodyPr>
              <a:lstStyle/>
              <a:p>
                <a:r>
                  <a:rPr lang="en-US" sz="2000" b="1" dirty="0">
                    <a:solidFill>
                      <a:schemeClr val="bg1"/>
                    </a:solidFill>
                  </a:rPr>
                  <a:t>Tutorials</a:t>
                </a:r>
              </a:p>
            </p:txBody>
          </p:sp>
        </p:grpSp>
        <p:sp>
          <p:nvSpPr>
            <p:cNvPr id="15" name="Rectangle 14"/>
            <p:cNvSpPr/>
            <p:nvPr/>
          </p:nvSpPr>
          <p:spPr>
            <a:xfrm>
              <a:off x="4698391" y="494040"/>
              <a:ext cx="851158" cy="19259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5924334" y="1704519"/>
            <a:ext cx="6200208" cy="5480284"/>
            <a:chOff x="592052" y="3134293"/>
            <a:chExt cx="3895796" cy="3443444"/>
          </a:xfrm>
        </p:grpSpPr>
        <p:pic>
          <p:nvPicPr>
            <p:cNvPr id="23" name="Picture 22"/>
            <p:cNvPicPr>
              <a:picLocks noChangeAspect="1"/>
            </p:cNvPicPr>
            <p:nvPr/>
          </p:nvPicPr>
          <p:blipFill rotWithShape="1">
            <a:blip r:embed="rId4"/>
            <a:srcRect l="29977" b="29528"/>
            <a:stretch/>
          </p:blipFill>
          <p:spPr>
            <a:xfrm>
              <a:off x="592052" y="3134293"/>
              <a:ext cx="3895796" cy="3443444"/>
            </a:xfrm>
            <a:prstGeom prst="rect">
              <a:avLst/>
            </a:prstGeom>
            <a:ln>
              <a:solidFill>
                <a:srgbClr val="FF0000"/>
              </a:solidFill>
            </a:ln>
          </p:spPr>
        </p:pic>
        <p:sp>
          <p:nvSpPr>
            <p:cNvPr id="24" name="TextBox 23"/>
            <p:cNvSpPr txBox="1"/>
            <p:nvPr/>
          </p:nvSpPr>
          <p:spPr>
            <a:xfrm>
              <a:off x="1572550" y="5903936"/>
              <a:ext cx="2853233" cy="251402"/>
            </a:xfrm>
            <a:prstGeom prst="rect">
              <a:avLst/>
            </a:prstGeom>
            <a:solidFill>
              <a:schemeClr val="bg1">
                <a:lumMod val="75000"/>
              </a:schemeClr>
            </a:solidFill>
            <a:ln>
              <a:solidFill>
                <a:srgbClr val="FF0000"/>
              </a:solidFill>
            </a:ln>
          </p:spPr>
          <p:txBody>
            <a:bodyPr wrap="square" rtlCol="0">
              <a:spAutoFit/>
            </a:bodyPr>
            <a:lstStyle/>
            <a:p>
              <a:r>
                <a:rPr lang="en-US" sz="2000" dirty="0">
                  <a:latin typeface="+mj-lt"/>
                </a:rPr>
                <a:t>Blank Credit/Debit Cards (Plastics)</a:t>
              </a:r>
            </a:p>
          </p:txBody>
        </p:sp>
        <p:sp>
          <p:nvSpPr>
            <p:cNvPr id="25" name="Rectangle 24"/>
            <p:cNvSpPr/>
            <p:nvPr/>
          </p:nvSpPr>
          <p:spPr>
            <a:xfrm>
              <a:off x="706786" y="4479639"/>
              <a:ext cx="1558835" cy="53570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2265622" y="4467819"/>
              <a:ext cx="911688" cy="251402"/>
            </a:xfrm>
            <a:prstGeom prst="rect">
              <a:avLst/>
            </a:prstGeom>
            <a:noFill/>
            <a:ln>
              <a:solidFill>
                <a:srgbClr val="FF0000"/>
              </a:solidFill>
            </a:ln>
          </p:spPr>
          <p:txBody>
            <a:bodyPr wrap="square" rtlCol="0">
              <a:spAutoFit/>
            </a:bodyPr>
            <a:lstStyle/>
            <a:p>
              <a:r>
                <a:rPr lang="en-US" sz="2000" b="1" dirty="0">
                  <a:solidFill>
                    <a:schemeClr val="bg1"/>
                  </a:solidFill>
                  <a:latin typeface="+mj-lt"/>
                </a:rPr>
                <a:t>Features</a:t>
              </a:r>
            </a:p>
          </p:txBody>
        </p:sp>
        <p:sp>
          <p:nvSpPr>
            <p:cNvPr id="27" name="Rectangle 26"/>
            <p:cNvSpPr/>
            <p:nvPr/>
          </p:nvSpPr>
          <p:spPr>
            <a:xfrm>
              <a:off x="723707" y="3658347"/>
              <a:ext cx="855711" cy="25787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706786" y="5376302"/>
              <a:ext cx="955759" cy="48879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1671018" y="5362491"/>
              <a:ext cx="695221" cy="444788"/>
            </a:xfrm>
            <a:prstGeom prst="rect">
              <a:avLst/>
            </a:prstGeom>
            <a:noFill/>
            <a:ln>
              <a:solidFill>
                <a:srgbClr val="FF0000"/>
              </a:solidFill>
            </a:ln>
          </p:spPr>
          <p:txBody>
            <a:bodyPr wrap="square" rtlCol="0">
              <a:spAutoFit/>
            </a:bodyPr>
            <a:lstStyle/>
            <a:p>
              <a:r>
                <a:rPr lang="en-US" sz="2000" b="1">
                  <a:solidFill>
                    <a:schemeClr val="bg1"/>
                  </a:solidFill>
                </a:rPr>
                <a:t>Sold </a:t>
              </a:r>
              <a:r>
                <a:rPr lang="en-US" sz="2000" b="1" dirty="0">
                  <a:solidFill>
                    <a:schemeClr val="bg1"/>
                  </a:solidFill>
                </a:rPr>
                <a:t>in batch</a:t>
              </a:r>
            </a:p>
          </p:txBody>
        </p:sp>
      </p:grpSp>
      <p:grpSp>
        <p:nvGrpSpPr>
          <p:cNvPr id="30" name="Group 29"/>
          <p:cNvGrpSpPr/>
          <p:nvPr/>
        </p:nvGrpSpPr>
        <p:grpSpPr>
          <a:xfrm>
            <a:off x="401726" y="1840374"/>
            <a:ext cx="4749968" cy="5140887"/>
            <a:chOff x="592052" y="-4038"/>
            <a:chExt cx="3868311" cy="4186670"/>
          </a:xfrm>
        </p:grpSpPr>
        <p:pic>
          <p:nvPicPr>
            <p:cNvPr id="31" name="Picture 30"/>
            <p:cNvPicPr>
              <a:picLocks noChangeAspect="1"/>
            </p:cNvPicPr>
            <p:nvPr/>
          </p:nvPicPr>
          <p:blipFill rotWithShape="1">
            <a:blip r:embed="rId5"/>
            <a:srcRect t="31764" r="22331"/>
            <a:stretch/>
          </p:blipFill>
          <p:spPr>
            <a:xfrm>
              <a:off x="592052" y="-4038"/>
              <a:ext cx="3868311" cy="4186670"/>
            </a:xfrm>
            <a:prstGeom prst="rect">
              <a:avLst/>
            </a:prstGeom>
            <a:ln>
              <a:solidFill>
                <a:srgbClr val="FF0000"/>
              </a:solidFill>
            </a:ln>
          </p:spPr>
        </p:pic>
        <p:sp>
          <p:nvSpPr>
            <p:cNvPr id="32" name="TextBox 31"/>
            <p:cNvSpPr txBox="1"/>
            <p:nvPr/>
          </p:nvSpPr>
          <p:spPr>
            <a:xfrm>
              <a:off x="2526207" y="-4038"/>
              <a:ext cx="1317475" cy="325844"/>
            </a:xfrm>
            <a:prstGeom prst="rect">
              <a:avLst/>
            </a:prstGeom>
            <a:solidFill>
              <a:schemeClr val="bg1">
                <a:lumMod val="75000"/>
              </a:schemeClr>
            </a:solidFill>
            <a:ln>
              <a:solidFill>
                <a:srgbClr val="FF0000"/>
              </a:solidFill>
            </a:ln>
          </p:spPr>
          <p:txBody>
            <a:bodyPr wrap="none" rtlCol="0">
              <a:spAutoFit/>
            </a:bodyPr>
            <a:lstStyle/>
            <a:p>
              <a:r>
                <a:rPr lang="en-US" sz="2000" dirty="0">
                  <a:latin typeface="+mj-lt"/>
                </a:rPr>
                <a:t>EMV encoder</a:t>
              </a:r>
            </a:p>
          </p:txBody>
        </p:sp>
        <p:sp>
          <p:nvSpPr>
            <p:cNvPr id="33" name="Rectangle 32"/>
            <p:cNvSpPr/>
            <p:nvPr/>
          </p:nvSpPr>
          <p:spPr>
            <a:xfrm>
              <a:off x="1428777" y="51690"/>
              <a:ext cx="972678" cy="17922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4" name="Picture 33"/>
          <p:cNvPicPr>
            <a:picLocks noChangeAspect="1"/>
          </p:cNvPicPr>
          <p:nvPr/>
        </p:nvPicPr>
        <p:blipFill>
          <a:blip r:embed="rId6"/>
          <a:stretch>
            <a:fillRect/>
          </a:stretch>
        </p:blipFill>
        <p:spPr>
          <a:xfrm>
            <a:off x="9229341" y="4271948"/>
            <a:ext cx="2471643" cy="1646433"/>
          </a:xfrm>
          <a:prstGeom prst="rect">
            <a:avLst/>
          </a:prstGeom>
        </p:spPr>
      </p:pic>
    </p:spTree>
    <p:extLst>
      <p:ext uri="{BB962C8B-B14F-4D97-AF65-F5344CB8AC3E}">
        <p14:creationId xmlns:p14="http://schemas.microsoft.com/office/powerpoint/2010/main" val="81098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500" fill="hold"/>
                                        <p:tgtEl>
                                          <p:spTgt spid="22"/>
                                        </p:tgtEl>
                                        <p:attrNameLst>
                                          <p:attrName>ppt_x</p:attrName>
                                        </p:attrNameLst>
                                      </p:cBhvr>
                                      <p:tavLst>
                                        <p:tav tm="0">
                                          <p:val>
                                            <p:strVal val="#ppt_x"/>
                                          </p:val>
                                        </p:tav>
                                        <p:tav tm="100000">
                                          <p:val>
                                            <p:strVal val="#ppt_x"/>
                                          </p:val>
                                        </p:tav>
                                      </p:tavLst>
                                    </p:anim>
                                    <p:anim calcmode="lin" valueType="num">
                                      <p:cBhvr additive="base">
                                        <p:cTn id="2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 calcmode="lin" valueType="num">
                                      <p:cBhvr additive="base">
                                        <p:cTn id="30" dur="500" fill="hold"/>
                                        <p:tgtEl>
                                          <p:spTgt spid="30"/>
                                        </p:tgtEl>
                                        <p:attrNameLst>
                                          <p:attrName>ppt_x</p:attrName>
                                        </p:attrNameLst>
                                      </p:cBhvr>
                                      <p:tavLst>
                                        <p:tav tm="0">
                                          <p:val>
                                            <p:strVal val="#ppt_x"/>
                                          </p:val>
                                        </p:tav>
                                        <p:tav tm="100000">
                                          <p:val>
                                            <p:strVal val="#ppt_x"/>
                                          </p:val>
                                        </p:tav>
                                      </p:tavLst>
                                    </p:anim>
                                    <p:anim calcmode="lin" valueType="num">
                                      <p:cBhvr additive="base">
                                        <p:cTn id="31"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xwOHbXGv"/>
  <p:tag name="ARTICULATE_SLIDE_COUNT" val="3"/>
  <p:tag name="ARTICULATE_PROJECT_OPEN" val="0"/>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st.potx" id="{5D68005D-AE04-4C03-80A7-55D98850DE68}" vid="{64EE6BEE-9F2A-442A-9F75-5C8604E83ED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389</TotalTime>
  <Words>2556</Words>
  <Application>Microsoft Office PowerPoint</Application>
  <PresentationFormat>Widescreen</PresentationFormat>
  <Paragraphs>498</Paragraphs>
  <Slides>41</Slides>
  <Notes>12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41</vt:i4>
      </vt:variant>
    </vt:vector>
  </HeadingPairs>
  <TitlesOfParts>
    <vt:vector size="52" baseType="lpstr">
      <vt:lpstr>宋体</vt:lpstr>
      <vt:lpstr>Arial</vt:lpstr>
      <vt:lpstr>Calibri</vt:lpstr>
      <vt:lpstr>Calibri Light</vt:lpstr>
      <vt:lpstr>等线 Light</vt:lpstr>
      <vt:lpstr>新細明體</vt:lpstr>
      <vt:lpstr>新細明體</vt:lpstr>
      <vt:lpstr>Times New Roman</vt:lpstr>
      <vt:lpstr>Wingdings</vt:lpstr>
      <vt:lpstr>Wingdings 3</vt:lpstr>
      <vt:lpstr>Office Theme</vt:lpstr>
      <vt:lpstr>Cyber Threat  Intelligence</vt:lpstr>
      <vt:lpstr>Module Objectives</vt:lpstr>
      <vt:lpstr>Fundamental CTI </vt:lpstr>
      <vt:lpstr>CTI process</vt:lpstr>
      <vt:lpstr>Popular CTI Analytics</vt:lpstr>
      <vt:lpstr>Malware Analysis – Types of Malware</vt:lpstr>
      <vt:lpstr>Malware Analysis – Static vs Dynamic</vt:lpstr>
      <vt:lpstr>Exploring &amp; Collecting   Hacker Community Data (Du et al., IEEE ISI 2018) </vt:lpstr>
      <vt:lpstr>What are in the underground economy?</vt:lpstr>
      <vt:lpstr>Collection Challenges</vt:lpstr>
      <vt:lpstr>Hacker Community Platforms Overview</vt:lpstr>
      <vt:lpstr>Data Collection Overview: Hacker Forums</vt:lpstr>
      <vt:lpstr>Data Collection Overview: IRC</vt:lpstr>
      <vt:lpstr>Data Collection Overview: DNM</vt:lpstr>
      <vt:lpstr>Data Collection Overview: Carding Shop</vt:lpstr>
      <vt:lpstr>AZSecure Data Collection Overview </vt:lpstr>
      <vt:lpstr>Data Integration and Visualization</vt:lpstr>
      <vt:lpstr>Exploring AZSecure Hacker Assets Portal: Identifying Threats, Actors, and Targets (Samtani, et al., JMIS, 34(4), 2017)</vt:lpstr>
      <vt:lpstr>Hacker Asset Examples</vt:lpstr>
      <vt:lpstr>Introduction – Hacker Asset Examples</vt:lpstr>
      <vt:lpstr>AZSecure Hacker Assets Portal System Design and Features</vt:lpstr>
      <vt:lpstr>AZSecure Hacker Assets Portal – Data Testbed</vt:lpstr>
      <vt:lpstr>AZSecure Hacker Assets Portal – Data Mining Approach</vt:lpstr>
      <vt:lpstr>Hacker Assets Portal V2.0 – Overview</vt:lpstr>
      <vt:lpstr>Searching, Sorting &amp; Browsing Hacker Assets </vt:lpstr>
      <vt:lpstr>Cyber Threat Intelligence (CTI) Dashboard</vt:lpstr>
      <vt:lpstr>Cyber Threat Intelligence (CTI) Example – Bank Exploits</vt:lpstr>
      <vt:lpstr>Cyber Threat Intelligence (CTI) Example – Crypters</vt:lpstr>
      <vt:lpstr>Cyber Threat Intelligence (CTI) Example – Mobile Malware</vt:lpstr>
      <vt:lpstr>CTI Data Exploration &amp; Visualization via Tableau (Your Own Analysis)</vt:lpstr>
      <vt:lpstr>Tableau Background</vt:lpstr>
      <vt:lpstr>Data Sources and Types of Visualizations </vt:lpstr>
      <vt:lpstr>Tableau Interface</vt:lpstr>
      <vt:lpstr>Walkthrough Example: NFL Sports Analytics</vt:lpstr>
      <vt:lpstr>Connecting to a Data Source</vt:lpstr>
      <vt:lpstr>Creating a Bar Chart</vt:lpstr>
      <vt:lpstr>Creating a Word Cloud</vt:lpstr>
      <vt:lpstr>Creating a Geospatial Visualization</vt:lpstr>
      <vt:lpstr>Combining Visualizations into a Dashboard</vt:lpstr>
      <vt:lpstr>Further Examples </vt:lpstr>
      <vt:lpstr>Tableau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Megan Roxbury</dc:creator>
  <cp:lastModifiedBy>Chen, Hsinchun - (hsinchun)</cp:lastModifiedBy>
  <cp:revision>57</cp:revision>
  <cp:lastPrinted>2019-02-12T23:12:00Z</cp:lastPrinted>
  <dcterms:created xsi:type="dcterms:W3CDTF">2018-11-08T23:01:44Z</dcterms:created>
  <dcterms:modified xsi:type="dcterms:W3CDTF">2019-02-12T23:29:23Z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9EFE48FF-42A4-48CE-8CD8-5F43CB5DF44D</vt:lpwstr>
  </property>
  <property fmtid="{D5CDD505-2E9C-101B-9397-08002B2CF9AE}" pid="3" name="ArticulatePath">
    <vt:lpwstr>Presentation1</vt:lpwstr>
  </property>
</Properties>
</file>